
<file path=[Content_Types].xml><?xml version="1.0" encoding="utf-8"?>
<Types xmlns="http://schemas.openxmlformats.org/package/2006/content-types">
  <Default Extension="jpe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84" r:id="rId5"/>
    <p:sldId id="285" r:id="rId6"/>
    <p:sldId id="286" r:id="rId7"/>
    <p:sldId id="262" r:id="rId8"/>
    <p:sldId id="265" r:id="rId9"/>
    <p:sldId id="266" r:id="rId10"/>
    <p:sldId id="268" r:id="rId11"/>
    <p:sldId id="282" r:id="rId12"/>
    <p:sldId id="283" r:id="rId13"/>
    <p:sldId id="295" r:id="rId14"/>
    <p:sldId id="269" r:id="rId15"/>
    <p:sldId id="281" r:id="rId16"/>
    <p:sldId id="267" r:id="rId17"/>
    <p:sldId id="279" r:id="rId18"/>
    <p:sldId id="298" r:id="rId19"/>
    <p:sldId id="296" r:id="rId20"/>
    <p:sldId id="270" r:id="rId21"/>
    <p:sldId id="278" r:id="rId22"/>
    <p:sldId id="287" r:id="rId23"/>
    <p:sldId id="288" r:id="rId24"/>
    <p:sldId id="297" r:id="rId25"/>
    <p:sldId id="289" r:id="rId26"/>
    <p:sldId id="271" r:id="rId27"/>
    <p:sldId id="277" r:id="rId28"/>
    <p:sldId id="272" r:id="rId29"/>
    <p:sldId id="275" r:id="rId30"/>
    <p:sldId id="273" r:id="rId31"/>
    <p:sldId id="274" r:id="rId32"/>
    <p:sldId id="291" r:id="rId33"/>
    <p:sldId id="292" r:id="rId34"/>
    <p:sldId id="290" r:id="rId35"/>
    <p:sldId id="294" r:id="rId36"/>
    <p:sldId id="293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FAADC"/>
    <a:srgbClr val="478240"/>
    <a:srgbClr val="436F3A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45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E8DB3E-2F4E-4CF8-B25B-46D241CE24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BEC7FB-9C3F-465A-97A7-49EA01AA4F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CFD48F-010A-45D0-8FD4-82C4E6F5C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EFFF8-6E39-4046-9C70-613F3CCF5DA5}" type="datetimeFigureOut">
              <a:rPr lang="en-US" smtClean="0"/>
              <a:t>10/15/2019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B2623A-D01A-482F-8924-3F29AEB4AE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EA5869-8B72-41CB-AF10-285031D145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CA36F-5EED-4DB0-943A-BDD55F96E4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6865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8A31A9-F122-4894-A139-11384A0C2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E45EB93-7969-44E2-8C91-AA0A6BAB46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D1BFA7-D7F4-413A-8256-C5B5F77C0C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EFFF8-6E39-4046-9C70-613F3CCF5DA5}" type="datetimeFigureOut">
              <a:rPr lang="en-US" smtClean="0"/>
              <a:t>10/15/2019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BFEB6A-4CB9-44B2-B887-F618EDDA99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3D7BE8-11D8-4343-9FBC-00CA1A032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CA36F-5EED-4DB0-943A-BDD55F96E4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1708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BB73F64-E453-4138-8373-ECF8E52909D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045035-5EBB-4B67-86E0-D46786CD06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5BFE99-B349-4952-859B-A83D3D5023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EFFF8-6E39-4046-9C70-613F3CCF5DA5}" type="datetimeFigureOut">
              <a:rPr lang="en-US" smtClean="0"/>
              <a:t>10/15/2019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FC6F12-8796-4CA0-8CFB-C82811D037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88387A-6CEF-4D6C-867C-341A64A66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CA36F-5EED-4DB0-943A-BDD55F96E4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0305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B9CCF-847A-41F5-9FDC-4CA55A060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417DEF-FB08-4FBC-8123-42F8E4E8DC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792524-C810-4145-A372-7B7E226698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EFFF8-6E39-4046-9C70-613F3CCF5DA5}" type="datetimeFigureOut">
              <a:rPr lang="en-US" smtClean="0"/>
              <a:t>10/15/2019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C64C31-E893-45BB-9ED7-DBA87CC03B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C2FF58-CE4A-4CEB-AA5A-2C3B5644E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CA36F-5EED-4DB0-943A-BDD55F96E4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8516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B30BB4-49C5-4213-A046-E3F0F14365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D72196-1CF5-4FEB-A7FD-042784A9B8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C25B48-6961-4636-A502-5C61D0FA5C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EFFF8-6E39-4046-9C70-613F3CCF5DA5}" type="datetimeFigureOut">
              <a:rPr lang="en-US" smtClean="0"/>
              <a:t>10/15/2019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E2C0D2-095C-4C68-A5B7-3244FB5C8E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676AB8-EA9E-4998-AE9C-75FEC01EE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CA36F-5EED-4DB0-943A-BDD55F96E4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2474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7A9DD-BFF4-4F3B-B4DF-0ED1E8BDF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10774E-5342-416A-94E2-BAE721C7EF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60B2B6-9E34-45FB-A26D-C67D4A33EE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0F59D2-27A2-435F-974F-D9E1C270D2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EFFF8-6E39-4046-9C70-613F3CCF5DA5}" type="datetimeFigureOut">
              <a:rPr lang="en-US" smtClean="0"/>
              <a:t>10/15/2019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347901-3CAB-40A7-B1A6-63CBCD86A1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AB078C-6ADA-446D-9656-B24246DDD7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CA36F-5EED-4DB0-943A-BDD55F96E4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203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285E3-1DD7-4ABB-8A31-5EB0C8CD64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946E01-326A-411D-9C55-EA07A7965B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070E5E-EF1E-452C-982F-95A2B97AEF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561E225-4899-464B-99B2-1370EDC4FE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62DD55D-C677-4E2E-B499-1DF5DB8933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357EB7A-0030-45FB-B359-B980F32B39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EFFF8-6E39-4046-9C70-613F3CCF5DA5}" type="datetimeFigureOut">
              <a:rPr lang="en-US" smtClean="0"/>
              <a:t>10/15/2019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DF3ABC5-1FF9-4AC5-AA26-117430D9EB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693276-3FAB-4BA7-B3EF-F26CA2949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CA36F-5EED-4DB0-943A-BDD55F96E4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94275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2AC34-2CB1-4B90-881E-4FD0EFC2AF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CE81EF-4537-4924-8B5D-B595417395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EFFF8-6E39-4046-9C70-613F3CCF5DA5}" type="datetimeFigureOut">
              <a:rPr lang="en-US" smtClean="0"/>
              <a:t>10/15/2019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126B2E-B690-4511-AD1E-40F5AF8E5F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A2EFF7-1DC4-42FE-B60C-DDE50AF9E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CA36F-5EED-4DB0-943A-BDD55F96E4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44537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C3FC65B-4BFF-4BCF-9DC2-A95697D184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EFFF8-6E39-4046-9C70-613F3CCF5DA5}" type="datetimeFigureOut">
              <a:rPr lang="en-US" smtClean="0"/>
              <a:t>10/15/2019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486DFA-DA81-4509-82D7-8F6056C4C6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144A17-5FB9-4271-B713-AD2ED1AD4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CA36F-5EED-4DB0-943A-BDD55F96E4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3808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1AE76-B6F9-41A4-B335-D32CD9939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D380B7-06FB-4C3C-B54F-74F56135CB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037774-A71E-4A9B-AD56-358E024F75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60E7DB-5DFD-4F4E-B9A1-401F938A71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EFFF8-6E39-4046-9C70-613F3CCF5DA5}" type="datetimeFigureOut">
              <a:rPr lang="en-US" smtClean="0"/>
              <a:t>10/15/2019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CBA1C5-1ECF-4F5C-8E9D-E348F13601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14B0A4-701B-4B3A-AF20-DE6AD455A2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CA36F-5EED-4DB0-943A-BDD55F96E4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7487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1E157-4673-4C6D-B25C-B4B8859EFF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2D4C9E5-0902-496C-8DEF-6D0C2336851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B733A0-1FFC-46C2-95AD-7FA5933216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F47EBE-21B0-493A-9DF3-6693F264DF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EFFF8-6E39-4046-9C70-613F3CCF5DA5}" type="datetimeFigureOut">
              <a:rPr lang="en-US" smtClean="0"/>
              <a:t>10/15/2019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060E9F-F304-4CB1-9705-BA4201B4AE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963DC6-3E75-4216-A9EE-4EF9070B50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CA36F-5EED-4DB0-943A-BDD55F96E4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0508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0C99161-5D87-4146-BF67-65FA602E45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6527F3-3D2B-4072-98F7-3107250013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EED349-85C1-495D-9C6D-59FB94D91E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0EFFF8-6E39-4046-9C70-613F3CCF5DA5}" type="datetimeFigureOut">
              <a:rPr lang="en-US" smtClean="0"/>
              <a:t>10/15/2019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9284A8-65D9-436A-8D9D-7EB21AD64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72481F-137F-4455-924D-9C2480C50F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6CA36F-5EED-4DB0-943A-BDD55F96E4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2451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70.png"/><Relationship Id="rId7" Type="http://schemas.openxmlformats.org/officeDocument/2006/relationships/image" Target="../media/image26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0.png"/><Relationship Id="rId5" Type="http://schemas.openxmlformats.org/officeDocument/2006/relationships/image" Target="../media/image19.png"/><Relationship Id="rId4" Type="http://schemas.openxmlformats.org/officeDocument/2006/relationships/image" Target="../media/image18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0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0.png"/><Relationship Id="rId9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lose up of a reptile&#10;&#10;Description automatically generated">
            <a:extLst>
              <a:ext uri="{FF2B5EF4-FFF2-40B4-BE49-F238E27FC236}">
                <a16:creationId xmlns:a16="http://schemas.microsoft.com/office/drawing/2014/main" id="{F3A8567F-3A12-4E77-BE08-478C2C4B98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5503" y="1062378"/>
            <a:ext cx="6860993" cy="535964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846EAD7-D8DD-459D-AA0F-59CBB9DBA03E}"/>
              </a:ext>
            </a:extLst>
          </p:cNvPr>
          <p:cNvSpPr txBox="1"/>
          <p:nvPr/>
        </p:nvSpPr>
        <p:spPr>
          <a:xfrm>
            <a:off x="640079" y="290904"/>
            <a:ext cx="109118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Gill Sans MT" panose="020B0502020104020203" pitchFamily="34" charset="0"/>
              </a:rPr>
              <a:t>Demographic projection model for the Puerto Rican boa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AA777A2-0BCA-410F-8DAF-297C5E738148}"/>
              </a:ext>
            </a:extLst>
          </p:cNvPr>
          <p:cNvSpPr txBox="1"/>
          <p:nvPr/>
        </p:nvSpPr>
        <p:spPr>
          <a:xfrm>
            <a:off x="9526496" y="5631758"/>
            <a:ext cx="266550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Gill Sans MT" panose="020B0502020104020203" pitchFamily="34" charset="0"/>
              </a:rPr>
              <a:t>Anna Tucker</a:t>
            </a:r>
          </a:p>
          <a:p>
            <a:pPr algn="ctr"/>
            <a:r>
              <a:rPr lang="en-US" sz="2800" dirty="0">
                <a:latin typeface="Gill Sans MT" panose="020B0502020104020203" pitchFamily="34" charset="0"/>
              </a:rPr>
              <a:t>Oct 15, 2019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5B56C75-D3E4-43FE-A107-8AAF9335558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751" y="5631758"/>
            <a:ext cx="1971856" cy="974850"/>
          </a:xfrm>
          <a:prstGeom prst="rect">
            <a:avLst/>
          </a:prstGeom>
        </p:spPr>
      </p:pic>
      <p:pic>
        <p:nvPicPr>
          <p:cNvPr id="14" name="Picture 13" descr="A picture containing text&#10;&#10;Description automatically generated">
            <a:extLst>
              <a:ext uri="{FF2B5EF4-FFF2-40B4-BE49-F238E27FC236}">
                <a16:creationId xmlns:a16="http://schemas.microsoft.com/office/drawing/2014/main" id="{AA2C0641-FDFE-4CF1-ACB7-3B58DFD5ADA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111" b="65488" l="9957" r="89957">
                        <a14:foregroundMark x1="50213" y1="4111" x2="50213" y2="41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152" r="21154" b="53749"/>
          <a:stretch/>
        </p:blipFill>
        <p:spPr>
          <a:xfrm>
            <a:off x="763843" y="4533081"/>
            <a:ext cx="1453832" cy="122930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F1BB093-DA53-427D-8075-36707DADCBB0}"/>
              </a:ext>
            </a:extLst>
          </p:cNvPr>
          <p:cNvSpPr/>
          <p:nvPr/>
        </p:nvSpPr>
        <p:spPr>
          <a:xfrm>
            <a:off x="1657350" y="2742909"/>
            <a:ext cx="9096375" cy="954107"/>
          </a:xfrm>
          <a:prstGeom prst="rect">
            <a:avLst/>
          </a:prstGeom>
          <a:solidFill>
            <a:srgbClr val="8FAADC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i="1" dirty="0"/>
              <a:t>Preliminary work – SSA in progress</a:t>
            </a:r>
          </a:p>
        </p:txBody>
      </p:sp>
    </p:spTree>
    <p:extLst>
      <p:ext uri="{BB962C8B-B14F-4D97-AF65-F5344CB8AC3E}">
        <p14:creationId xmlns:p14="http://schemas.microsoft.com/office/powerpoint/2010/main" val="3574582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6FBA1EF-7AA7-4A55-90FB-CBA9D17C4C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Gill Sans MT" panose="020B0502020104020203" pitchFamily="34" charset="0"/>
              </a:rPr>
              <a:t>Parametric uncertainty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13E1C47-F4A9-425B-8361-DF2B30C26441}"/>
                  </a:ext>
                </a:extLst>
              </p:cNvPr>
              <p:cNvSpPr txBox="1"/>
              <p:nvPr/>
            </p:nvSpPr>
            <p:spPr>
              <a:xfrm>
                <a:off x="1009291" y="1587260"/>
                <a:ext cx="10584611" cy="41559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Gill Sans MT" panose="020B0502020104020203" pitchFamily="34" charset="0"/>
                  </a:rPr>
                  <a:t>We have estimates of the average values, but no standard errors/confidence intervals (e.g.,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𝐴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=0.9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 ??</m:t>
                    </m:r>
                  </m:oMath>
                </a14:m>
                <a:r>
                  <a:rPr lang="en-US" sz="2400" dirty="0">
                    <a:latin typeface="Gill Sans MT" panose="020B0502020104020203" pitchFamily="34" charset="0"/>
                  </a:rPr>
                  <a:t>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Gill Sans MT" panose="020B0502020104020203" pitchFamily="34" charset="0"/>
                  </a:rPr>
                  <a:t>There are ways to conduct formal expert elicitation to get these, but that was not done in this case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Gill Sans MT" panose="020B0502020104020203" pitchFamily="34" charset="0"/>
                  </a:rPr>
                  <a:t>If we were to proceed without accounting for this potential source of uncertainty, we would have overly precise projections (we would underestimate our level of uncertainty)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400" dirty="0">
                  <a:latin typeface="Gill Sans MT" panose="020B0502020104020203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Gill Sans MT" panose="020B0502020104020203" pitchFamily="34" charset="0"/>
                  </a:rPr>
                  <a:t>Solution: assume a blanket uncertainty of 15% for all demographic rates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400" dirty="0">
                  <a:latin typeface="Gill Sans MT" panose="020B0502020104020203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400" dirty="0">
                  <a:latin typeface="Gill Sans MT" panose="020B0502020104020203" pitchFamily="34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13E1C47-F4A9-425B-8361-DF2B30C264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9291" y="1587260"/>
                <a:ext cx="10584611" cy="4155946"/>
              </a:xfrm>
              <a:prstGeom prst="rect">
                <a:avLst/>
              </a:prstGeom>
              <a:blipFill>
                <a:blip r:embed="rId2"/>
                <a:stretch>
                  <a:fillRect l="-806" t="-1173" r="-13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844465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B6685F82-17D0-43BD-B208-12168DCEC6A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32216867"/>
                  </p:ext>
                </p:extLst>
              </p:nvPr>
            </p:nvGraphicFramePr>
            <p:xfrm>
              <a:off x="1541253" y="733964"/>
              <a:ext cx="8689675" cy="5056150"/>
            </p:xfrm>
            <a:graphic>
              <a:graphicData uri="http://schemas.openxmlformats.org/drawingml/2006/table">
                <a:tbl>
                  <a:tblPr firstRow="1" firstCol="1" bandRow="1">
                    <a:tableStyleId>{16D9F66E-5EB9-4882-86FB-DCBF35E3C3E4}</a:tableStyleId>
                  </a:tblPr>
                  <a:tblGrid>
                    <a:gridCol w="2193985">
                      <a:extLst>
                        <a:ext uri="{9D8B030D-6E8A-4147-A177-3AD203B41FA5}">
                          <a16:colId xmlns:a16="http://schemas.microsoft.com/office/drawing/2014/main" val="3981077853"/>
                        </a:ext>
                      </a:extLst>
                    </a:gridCol>
                    <a:gridCol w="3226279">
                      <a:extLst>
                        <a:ext uri="{9D8B030D-6E8A-4147-A177-3AD203B41FA5}">
                          <a16:colId xmlns:a16="http://schemas.microsoft.com/office/drawing/2014/main" val="1309661906"/>
                        </a:ext>
                      </a:extLst>
                    </a:gridCol>
                    <a:gridCol w="3269411">
                      <a:extLst>
                        <a:ext uri="{9D8B030D-6E8A-4147-A177-3AD203B41FA5}">
                          <a16:colId xmlns:a16="http://schemas.microsoft.com/office/drawing/2014/main" val="3167024058"/>
                        </a:ext>
                      </a:extLst>
                    </a:gridCol>
                  </a:tblGrid>
                  <a:tr h="482108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</a:rPr>
                            <a:t>Demographic rate</a:t>
                          </a:r>
                          <a:endParaRPr lang="en-US" sz="2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1016" marR="41016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</a:rPr>
                            <a:t>Average</a:t>
                          </a:r>
                          <a:endParaRPr lang="en-US" sz="2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1016" marR="41016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</a:rPr>
                            <a:t>SD = Average * 0.15</a:t>
                          </a:r>
                          <a:endParaRPr lang="en-US" sz="2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1016" marR="41016" marT="0" marB="0" anchor="ctr"/>
                    </a:tc>
                    <a:extLst>
                      <a:ext uri="{0D108BD9-81ED-4DB2-BD59-A6C34878D82A}">
                        <a16:rowId xmlns:a16="http://schemas.microsoft.com/office/drawing/2014/main" val="247325431"/>
                      </a:ext>
                    </a:extLst>
                  </a:tr>
                  <a:tr h="482108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0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p>
                                    <m:r>
                                      <a:rPr lang="en-US" sz="2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1016" marR="41016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</a:rPr>
                            <a:t>0.3</a:t>
                          </a:r>
                          <a:endParaRPr lang="en-US" sz="2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1016" marR="41016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</a:rPr>
                            <a:t>0.05</a:t>
                          </a:r>
                          <a:endParaRPr lang="en-US" sz="2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61476503"/>
                      </a:ext>
                    </a:extLst>
                  </a:tr>
                  <a:tr h="319894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0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p>
                                    <m:r>
                                      <a:rPr lang="en-US" sz="2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1016" marR="41016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</a:rPr>
                            <a:t>0.9</a:t>
                          </a:r>
                          <a:endParaRPr lang="en-US" sz="2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1016" marR="41016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</a:rPr>
                            <a:t>0.14</a:t>
                          </a:r>
                          <a:endParaRPr lang="en-US" sz="2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396257400"/>
                      </a:ext>
                    </a:extLst>
                  </a:tr>
                  <a:tr h="569761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0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p>
                                    <m:r>
                                      <a:rPr lang="en-US" sz="2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1016" marR="41016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</a:rPr>
                            <a:t>0.72</a:t>
                          </a:r>
                          <a:endParaRPr lang="en-US" sz="2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1016" marR="41016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</a:rPr>
                            <a:t>0.11</a:t>
                          </a:r>
                          <a:endParaRPr lang="en-US" sz="2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063281536"/>
                      </a:ext>
                    </a:extLst>
                  </a:tr>
                  <a:tr h="482108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0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p>
                                    <m:r>
                                      <a:rPr lang="en-US" sz="2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1016" marR="41016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</a:rPr>
                            <a:t>0.9</a:t>
                          </a:r>
                          <a:endParaRPr lang="en-US" sz="2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1016" marR="41016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</a:rPr>
                            <a:t>0.14</a:t>
                          </a:r>
                          <a:endParaRPr lang="en-US" sz="2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712187187"/>
                      </a:ext>
                    </a:extLst>
                  </a:tr>
                  <a:tr h="529088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0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p>
                                    <m:r>
                                      <a:rPr lang="en-US" sz="2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1016" marR="41016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</a:rPr>
                            <a:t>0.67</a:t>
                          </a:r>
                          <a:endParaRPr lang="en-US" sz="2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1016" marR="41016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</a:rPr>
                            <a:t>0.1</a:t>
                          </a:r>
                          <a:endParaRPr lang="en-US" sz="2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482009902"/>
                      </a:ext>
                    </a:extLst>
                  </a:tr>
                  <a:tr h="482108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0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p>
                                    <m:r>
                                      <a:rPr lang="en-US" sz="2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1016" marR="41016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</a:rPr>
                            <a:t>0.5</a:t>
                          </a:r>
                          <a:endParaRPr lang="en-US" sz="2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1016" marR="41016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</a:rPr>
                            <a:t>0.08</a:t>
                          </a:r>
                          <a:endParaRPr lang="en-US" sz="2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4061225412"/>
                      </a:ext>
                    </a:extLst>
                  </a:tr>
                  <a:tr h="482108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0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p>
                                    <m:r>
                                      <a:rPr lang="en-US" sz="2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1016" marR="41016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</a:rPr>
                            <a:t>0.25</a:t>
                          </a:r>
                          <a:endParaRPr lang="en-US" sz="2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1016" marR="41016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</a:rPr>
                            <a:t>0.38</a:t>
                          </a:r>
                          <a:endParaRPr lang="en-US" sz="2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137949039"/>
                      </a:ext>
                    </a:extLst>
                  </a:tr>
                  <a:tr h="658119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0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p>
                                    <m:r>
                                      <a:rPr lang="en-US" sz="2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1016" marR="41016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</a:rPr>
                            <a:t>4.5</a:t>
                          </a:r>
                          <a:endParaRPr lang="en-US" sz="2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1016" marR="41016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</a:rPr>
                            <a:t>1.4</a:t>
                          </a:r>
                          <a:endParaRPr lang="en-US" sz="2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397055422"/>
                      </a:ext>
                    </a:extLst>
                  </a:tr>
                  <a:tr h="562506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0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p>
                                    <m:r>
                                      <a:rPr lang="en-US" sz="2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1016" marR="41016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</a:rPr>
                            <a:t>2</a:t>
                          </a:r>
                          <a:endParaRPr lang="en-US" sz="2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1016" marR="41016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</a:rPr>
                            <a:t>1.4</a:t>
                          </a:r>
                          <a:endParaRPr lang="en-US" sz="2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9913075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B6685F82-17D0-43BD-B208-12168DCEC6A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32216867"/>
                  </p:ext>
                </p:extLst>
              </p:nvPr>
            </p:nvGraphicFramePr>
            <p:xfrm>
              <a:off x="1541253" y="733964"/>
              <a:ext cx="8689675" cy="5056150"/>
            </p:xfrm>
            <a:graphic>
              <a:graphicData uri="http://schemas.openxmlformats.org/drawingml/2006/table">
                <a:tbl>
                  <a:tblPr firstRow="1" firstCol="1" bandRow="1">
                    <a:tableStyleId>{16D9F66E-5EB9-4882-86FB-DCBF35E3C3E4}</a:tableStyleId>
                  </a:tblPr>
                  <a:tblGrid>
                    <a:gridCol w="2193985">
                      <a:extLst>
                        <a:ext uri="{9D8B030D-6E8A-4147-A177-3AD203B41FA5}">
                          <a16:colId xmlns:a16="http://schemas.microsoft.com/office/drawing/2014/main" val="3981077853"/>
                        </a:ext>
                      </a:extLst>
                    </a:gridCol>
                    <a:gridCol w="3226279">
                      <a:extLst>
                        <a:ext uri="{9D8B030D-6E8A-4147-A177-3AD203B41FA5}">
                          <a16:colId xmlns:a16="http://schemas.microsoft.com/office/drawing/2014/main" val="1309661906"/>
                        </a:ext>
                      </a:extLst>
                    </a:gridCol>
                    <a:gridCol w="3269411">
                      <a:extLst>
                        <a:ext uri="{9D8B030D-6E8A-4147-A177-3AD203B41FA5}">
                          <a16:colId xmlns:a16="http://schemas.microsoft.com/office/drawing/2014/main" val="3167024058"/>
                        </a:ext>
                      </a:extLst>
                    </a:gridCol>
                  </a:tblGrid>
                  <a:tr h="482108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</a:rPr>
                            <a:t>Demographic rate</a:t>
                          </a:r>
                          <a:endParaRPr lang="en-US" sz="2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1016" marR="41016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</a:rPr>
                            <a:t>Average</a:t>
                          </a:r>
                          <a:endParaRPr lang="en-US" sz="2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1016" marR="41016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</a:rPr>
                            <a:t>SD = Average * 0.15</a:t>
                          </a:r>
                          <a:endParaRPr lang="en-US" sz="2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1016" marR="41016" marT="0" marB="0" anchor="ctr"/>
                    </a:tc>
                    <a:extLst>
                      <a:ext uri="{0D108BD9-81ED-4DB2-BD59-A6C34878D82A}">
                        <a16:rowId xmlns:a16="http://schemas.microsoft.com/office/drawing/2014/main" val="247325431"/>
                      </a:ext>
                    </a:extLst>
                  </a:tr>
                  <a:tr h="48210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41016" marR="41016" marT="0" marB="0" anchor="ctr">
                        <a:blipFill>
                          <a:blip r:embed="rId2"/>
                          <a:stretch>
                            <a:fillRect l="-278" t="-101266" r="-296944" b="-8569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</a:rPr>
                            <a:t>0.3</a:t>
                          </a:r>
                          <a:endParaRPr lang="en-US" sz="2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1016" marR="41016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</a:rPr>
                            <a:t>0.05</a:t>
                          </a:r>
                          <a:endParaRPr lang="en-US" sz="2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61476503"/>
                      </a:ext>
                    </a:extLst>
                  </a:tr>
                  <a:tr h="32613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41016" marR="41016" marT="0" marB="0" anchor="ctr">
                        <a:blipFill>
                          <a:blip r:embed="rId2"/>
                          <a:stretch>
                            <a:fillRect l="-278" t="-294444" r="-296944" b="-11537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</a:rPr>
                            <a:t>0.9</a:t>
                          </a:r>
                          <a:endParaRPr lang="en-US" sz="2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1016" marR="41016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</a:rPr>
                            <a:t>0.14</a:t>
                          </a:r>
                          <a:endParaRPr lang="en-US" sz="2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396257400"/>
                      </a:ext>
                    </a:extLst>
                  </a:tr>
                  <a:tr h="56976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41016" marR="41016" marT="0" marB="0" anchor="ctr">
                        <a:blipFill>
                          <a:blip r:embed="rId2"/>
                          <a:stretch>
                            <a:fillRect l="-278" t="-229032" r="-296944" b="-5698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</a:rPr>
                            <a:t>0.72</a:t>
                          </a:r>
                          <a:endParaRPr lang="en-US" sz="2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1016" marR="41016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</a:rPr>
                            <a:t>0.11</a:t>
                          </a:r>
                          <a:endParaRPr lang="en-US" sz="2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063281536"/>
                      </a:ext>
                    </a:extLst>
                  </a:tr>
                  <a:tr h="48210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41016" marR="41016" marT="0" marB="0" anchor="ctr">
                        <a:blipFill>
                          <a:blip r:embed="rId2"/>
                          <a:stretch>
                            <a:fillRect l="-278" t="-387342" r="-296944" b="-5708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</a:rPr>
                            <a:t>0.9</a:t>
                          </a:r>
                          <a:endParaRPr lang="en-US" sz="2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1016" marR="41016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</a:rPr>
                            <a:t>0.14</a:t>
                          </a:r>
                          <a:endParaRPr lang="en-US" sz="2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712187187"/>
                      </a:ext>
                    </a:extLst>
                  </a:tr>
                  <a:tr h="52908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41016" marR="41016" marT="0" marB="0" anchor="ctr">
                        <a:blipFill>
                          <a:blip r:embed="rId2"/>
                          <a:stretch>
                            <a:fillRect l="-278" t="-442529" r="-296944" b="-4183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</a:rPr>
                            <a:t>0.67</a:t>
                          </a:r>
                          <a:endParaRPr lang="en-US" sz="2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1016" marR="41016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</a:rPr>
                            <a:t>0.1</a:t>
                          </a:r>
                          <a:endParaRPr lang="en-US" sz="2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482009902"/>
                      </a:ext>
                    </a:extLst>
                  </a:tr>
                  <a:tr h="48210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41016" marR="41016" marT="0" marB="0" anchor="ctr">
                        <a:blipFill>
                          <a:blip r:embed="rId2"/>
                          <a:stretch>
                            <a:fillRect l="-278" t="-597468" r="-296944" b="-3607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</a:rPr>
                            <a:t>0.5</a:t>
                          </a:r>
                          <a:endParaRPr lang="en-US" sz="2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1016" marR="41016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</a:rPr>
                            <a:t>0.08</a:t>
                          </a:r>
                          <a:endParaRPr lang="en-US" sz="2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4061225412"/>
                      </a:ext>
                    </a:extLst>
                  </a:tr>
                  <a:tr h="48210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41016" marR="41016" marT="0" marB="0" anchor="ctr">
                        <a:blipFill>
                          <a:blip r:embed="rId2"/>
                          <a:stretch>
                            <a:fillRect l="-278" t="-688750" r="-296944" b="-256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</a:rPr>
                            <a:t>0.25</a:t>
                          </a:r>
                          <a:endParaRPr lang="en-US" sz="2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1016" marR="41016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</a:rPr>
                            <a:t>0.38</a:t>
                          </a:r>
                          <a:endParaRPr lang="en-US" sz="2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137949039"/>
                      </a:ext>
                    </a:extLst>
                  </a:tr>
                  <a:tr h="6581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41016" marR="41016" marT="0" marB="0" anchor="ctr">
                        <a:blipFill>
                          <a:blip r:embed="rId2"/>
                          <a:stretch>
                            <a:fillRect l="-278" t="-584259" r="-296944" b="-898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</a:rPr>
                            <a:t>4.5</a:t>
                          </a:r>
                          <a:endParaRPr lang="en-US" sz="2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1016" marR="41016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</a:rPr>
                            <a:t>1.4</a:t>
                          </a:r>
                          <a:endParaRPr lang="en-US" sz="2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397055422"/>
                      </a:ext>
                    </a:extLst>
                  </a:tr>
                  <a:tr h="56250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41016" marR="41016" marT="0" marB="0" anchor="ctr">
                        <a:blipFill>
                          <a:blip r:embed="rId2"/>
                          <a:stretch>
                            <a:fillRect l="-278" t="-803261" r="-296944" b="-54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</a:rPr>
                            <a:t>2</a:t>
                          </a:r>
                          <a:endParaRPr lang="en-US" sz="2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1016" marR="41016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</a:rPr>
                            <a:t>1.4</a:t>
                          </a:r>
                          <a:endParaRPr lang="en-US" sz="2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9913075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5409131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boat, map, photo, cake&#10;&#10;Description automatically generated">
            <a:extLst>
              <a:ext uri="{FF2B5EF4-FFF2-40B4-BE49-F238E27FC236}">
                <a16:creationId xmlns:a16="http://schemas.microsoft.com/office/drawing/2014/main" id="{38BBDBB3-42B2-4446-A162-DE751BF2B4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5609"/>
            <a:ext cx="12192000" cy="5986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9791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76FB5130-D48B-4706-A10C-C1C1FA7423DC}"/>
                  </a:ext>
                </a:extLst>
              </p:cNvPr>
              <p:cNvSpPr/>
              <p:nvPr/>
            </p:nvSpPr>
            <p:spPr>
              <a:xfrm>
                <a:off x="245734" y="264415"/>
                <a:ext cx="2688336" cy="79552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solidFill>
                      <a:schemeClr val="tx1"/>
                    </a:solidFill>
                  </a:rPr>
                  <a:t>Overall average (estimated by expert team)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𝒂𝒗𝒆𝒓𝒂𝒈𝒆</m:t>
                      </m:r>
                      <m:r>
                        <a:rPr lang="en-US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</m:oMath>
                  </m:oMathPara>
                </a14:m>
                <a:endParaRPr lang="en-US" sz="14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76FB5130-D48B-4706-A10C-C1C1FA7423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734" y="264415"/>
                <a:ext cx="2688336" cy="79552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F9EBCB6A-F8F4-4114-8B33-8F23DA4AF184}"/>
                  </a:ext>
                </a:extLst>
              </p:cNvPr>
              <p:cNvSpPr/>
              <p:nvPr/>
            </p:nvSpPr>
            <p:spPr>
              <a:xfrm>
                <a:off x="4212716" y="1645718"/>
                <a:ext cx="1712976" cy="61600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solidFill>
                      <a:schemeClr val="tx1"/>
                    </a:solidFill>
                  </a:rPr>
                  <a:t>Replicate 1</a:t>
                </a:r>
                <a:endParaRPr lang="en-US" sz="1400" b="1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𝒂𝒗𝒆𝒓𝒂𝒈𝒆</m:t>
                      </m:r>
                      <m:r>
                        <a:rPr lang="en-US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𝟑𝟓</m:t>
                      </m:r>
                    </m:oMath>
                  </m:oMathPara>
                </a14:m>
                <a:endParaRPr lang="en-US" sz="14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F9EBCB6A-F8F4-4114-8B33-8F23DA4AF1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2716" y="1645718"/>
                <a:ext cx="1712976" cy="61600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A817E82-3E07-4A62-B1A2-20C24A76063C}"/>
                  </a:ext>
                </a:extLst>
              </p:cNvPr>
              <p:cNvSpPr/>
              <p:nvPr/>
            </p:nvSpPr>
            <p:spPr>
              <a:xfrm>
                <a:off x="3042667" y="353166"/>
                <a:ext cx="2266186" cy="61600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solidFill>
                      <a:schemeClr val="tx1"/>
                    </a:solidFill>
                  </a:rPr>
                  <a:t>15% uncertainty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𝑺𝑫</m:t>
                      </m:r>
                      <m:r>
                        <a:rPr lang="en-US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𝟏𝟓</m:t>
                      </m:r>
                      <m:r>
                        <a:rPr lang="en-US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𝟎𝟒𝟓</m:t>
                      </m:r>
                    </m:oMath>
                  </m:oMathPara>
                </a14:m>
                <a:endParaRPr lang="en-US" sz="14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A817E82-3E07-4A62-B1A2-20C24A76063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2667" y="353166"/>
                <a:ext cx="2266186" cy="61600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06198AE-75A4-4DDE-ADD2-D4E62E20D69E}"/>
              </a:ext>
            </a:extLst>
          </p:cNvPr>
          <p:cNvCxnSpPr>
            <a:cxnSpLocks/>
            <a:stCxn id="3" idx="2"/>
            <a:endCxn id="13" idx="0"/>
          </p:cNvCxnSpPr>
          <p:nvPr/>
        </p:nvCxnSpPr>
        <p:spPr>
          <a:xfrm>
            <a:off x="1589902" y="1059944"/>
            <a:ext cx="524243" cy="6074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98560BD-9100-4B93-92E3-FB05DD428130}"/>
              </a:ext>
            </a:extLst>
          </p:cNvPr>
          <p:cNvCxnSpPr>
            <a:cxnSpLocks/>
            <a:stCxn id="6" idx="2"/>
            <a:endCxn id="13" idx="0"/>
          </p:cNvCxnSpPr>
          <p:nvPr/>
        </p:nvCxnSpPr>
        <p:spPr>
          <a:xfrm flipH="1">
            <a:off x="2114145" y="969168"/>
            <a:ext cx="2061615" cy="6982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174BB88A-B039-4D60-A804-363A6B5326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818" y="1667427"/>
            <a:ext cx="3340654" cy="1909688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B4098EF-967A-4D85-9F28-875A0FF5F00C}"/>
              </a:ext>
            </a:extLst>
          </p:cNvPr>
          <p:cNvCxnSpPr>
            <a:cxnSpLocks/>
          </p:cNvCxnSpPr>
          <p:nvPr/>
        </p:nvCxnSpPr>
        <p:spPr>
          <a:xfrm flipV="1">
            <a:off x="1751456" y="1939993"/>
            <a:ext cx="2461260" cy="8395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74B10ED-3783-49CE-9AC1-B74E9170B260}"/>
              </a:ext>
            </a:extLst>
          </p:cNvPr>
          <p:cNvSpPr txBox="1"/>
          <p:nvPr/>
        </p:nvSpPr>
        <p:spPr>
          <a:xfrm rot="20503245">
            <a:off x="2055547" y="1904021"/>
            <a:ext cx="17632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Randomly draw one value per replicate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FBB433D-C54C-42F9-8350-BB0F8DDB643F}"/>
              </a:ext>
            </a:extLst>
          </p:cNvPr>
          <p:cNvSpPr/>
          <p:nvPr/>
        </p:nvSpPr>
        <p:spPr>
          <a:xfrm>
            <a:off x="7447806" y="443283"/>
            <a:ext cx="4300376" cy="265234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Gill Sans MT" panose="020B0502020104020203" pitchFamily="34" charset="0"/>
              </a:rPr>
              <a:t>Parametric uncertainty </a:t>
            </a:r>
            <a:r>
              <a:rPr lang="en-US" sz="2400" dirty="0">
                <a:solidFill>
                  <a:schemeClr val="tx1"/>
                </a:solidFill>
                <a:latin typeface="Gill Sans MT" panose="020B0502020104020203" pitchFamily="34" charset="0"/>
              </a:rPr>
              <a:t>– uncertainty about the true average value</a:t>
            </a:r>
          </a:p>
          <a:p>
            <a:pPr algn="ctr"/>
            <a:endParaRPr lang="en-US" sz="2400" dirty="0">
              <a:solidFill>
                <a:schemeClr val="tx1"/>
              </a:solidFill>
              <a:latin typeface="Gill Sans MT" panose="020B0502020104020203" pitchFamily="34" charset="0"/>
            </a:endParaRPr>
          </a:p>
          <a:p>
            <a:pPr algn="ctr"/>
            <a:r>
              <a:rPr lang="en-US" sz="2400" dirty="0">
                <a:solidFill>
                  <a:schemeClr val="tx1"/>
                </a:solidFill>
                <a:latin typeface="Gill Sans MT" panose="020B0502020104020203" pitchFamily="34" charset="0"/>
              </a:rPr>
              <a:t>Draw a different average value for each replicate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7309827B-DDEF-436F-AB25-6285BCBBC613}"/>
                  </a:ext>
                </a:extLst>
              </p:cNvPr>
              <p:cNvSpPr/>
              <p:nvPr/>
            </p:nvSpPr>
            <p:spPr>
              <a:xfrm>
                <a:off x="4212716" y="2550593"/>
                <a:ext cx="1712976" cy="61600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solidFill>
                      <a:schemeClr val="tx1"/>
                    </a:solidFill>
                  </a:rPr>
                  <a:t>Replicate 2</a:t>
                </a:r>
                <a:endParaRPr lang="en-US" sz="1400" b="1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𝒂𝒗𝒆𝒓𝒂𝒈𝒆</m:t>
                      </m:r>
                      <m:r>
                        <a:rPr lang="en-US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𝟐𝟔</m:t>
                      </m:r>
                    </m:oMath>
                  </m:oMathPara>
                </a14:m>
                <a:endParaRPr lang="en-US" sz="14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7309827B-DDEF-436F-AB25-6285BCBBC6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2716" y="2550593"/>
                <a:ext cx="1712976" cy="61600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42461C2F-422C-4C4F-BBE3-961B56692709}"/>
                  </a:ext>
                </a:extLst>
              </p:cNvPr>
              <p:cNvSpPr/>
              <p:nvPr/>
            </p:nvSpPr>
            <p:spPr>
              <a:xfrm>
                <a:off x="4195952" y="3383405"/>
                <a:ext cx="1712976" cy="61600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solidFill>
                      <a:schemeClr val="tx1"/>
                    </a:solidFill>
                  </a:rPr>
                  <a:t>Replicate 3</a:t>
                </a:r>
                <a:endParaRPr lang="en-US" sz="1400" b="1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𝒂𝒗𝒆𝒓𝒂𝒈𝒆</m:t>
                      </m:r>
                      <m:r>
                        <a:rPr lang="en-US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𝟑𝟏</m:t>
                      </m:r>
                    </m:oMath>
                  </m:oMathPara>
                </a14:m>
                <a:endParaRPr lang="en-US" sz="14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42461C2F-422C-4C4F-BBE3-961B566927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5952" y="3383405"/>
                <a:ext cx="1712976" cy="61600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968C4DC3-39DD-4456-8272-6344AEBD9FCC}"/>
                  </a:ext>
                </a:extLst>
              </p:cNvPr>
              <p:cNvSpPr/>
              <p:nvPr/>
            </p:nvSpPr>
            <p:spPr>
              <a:xfrm>
                <a:off x="4195952" y="4216217"/>
                <a:ext cx="1712976" cy="61600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solidFill>
                      <a:schemeClr val="tx1"/>
                    </a:solidFill>
                  </a:rPr>
                  <a:t>Replicate 4</a:t>
                </a:r>
                <a:endParaRPr lang="en-US" sz="1400" b="1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𝒂𝒗𝒆𝒓𝒂𝒈𝒆</m:t>
                      </m:r>
                      <m:r>
                        <a:rPr lang="en-US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𝟒𝟐</m:t>
                      </m:r>
                    </m:oMath>
                  </m:oMathPara>
                </a14:m>
                <a:endParaRPr lang="en-US" sz="14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968C4DC3-39DD-4456-8272-6344AEBD9F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5952" y="4216217"/>
                <a:ext cx="1712976" cy="61600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19B63690-FB54-41F8-A98B-3C5374B44BC6}"/>
                  </a:ext>
                </a:extLst>
              </p:cNvPr>
              <p:cNvSpPr/>
              <p:nvPr/>
            </p:nvSpPr>
            <p:spPr>
              <a:xfrm>
                <a:off x="4212716" y="5049029"/>
                <a:ext cx="1712976" cy="61600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solidFill>
                      <a:schemeClr val="tx1"/>
                    </a:solidFill>
                  </a:rPr>
                  <a:t>Replicate 5</a:t>
                </a:r>
                <a:endParaRPr lang="en-US" sz="1400" b="1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𝒂𝒗𝒆𝒓𝒂𝒈𝒆</m:t>
                      </m:r>
                      <m:r>
                        <a:rPr lang="en-US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𝟐𝟒</m:t>
                      </m:r>
                    </m:oMath>
                  </m:oMathPara>
                </a14:m>
                <a:endParaRPr lang="en-US" sz="14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19B63690-FB54-41F8-A98B-3C5374B44B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2716" y="5049029"/>
                <a:ext cx="1712976" cy="61600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52220B7-8DB8-4AA7-B8E2-6C29C39392A6}"/>
              </a:ext>
            </a:extLst>
          </p:cNvPr>
          <p:cNvCxnSpPr>
            <a:cxnSpLocks/>
            <a:endCxn id="27" idx="1"/>
          </p:cNvCxnSpPr>
          <p:nvPr/>
        </p:nvCxnSpPr>
        <p:spPr>
          <a:xfrm>
            <a:off x="1751456" y="2807801"/>
            <a:ext cx="2461260" cy="507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659270A-45E1-4CD8-A2C1-440035B32FB9}"/>
              </a:ext>
            </a:extLst>
          </p:cNvPr>
          <p:cNvCxnSpPr>
            <a:cxnSpLocks/>
            <a:endCxn id="28" idx="1"/>
          </p:cNvCxnSpPr>
          <p:nvPr/>
        </p:nvCxnSpPr>
        <p:spPr>
          <a:xfrm>
            <a:off x="1852023" y="2786531"/>
            <a:ext cx="2343929" cy="9048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4520C69E-C5DC-4FA4-B81D-7C214B444BA6}"/>
              </a:ext>
            </a:extLst>
          </p:cNvPr>
          <p:cNvCxnSpPr>
            <a:cxnSpLocks/>
            <a:endCxn id="30" idx="1"/>
          </p:cNvCxnSpPr>
          <p:nvPr/>
        </p:nvCxnSpPr>
        <p:spPr>
          <a:xfrm>
            <a:off x="1734692" y="2803979"/>
            <a:ext cx="2461260" cy="17202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8F02D7BA-E890-41D8-9A91-D5E40FE71C84}"/>
              </a:ext>
            </a:extLst>
          </p:cNvPr>
          <p:cNvCxnSpPr>
            <a:cxnSpLocks/>
            <a:endCxn id="31" idx="1"/>
          </p:cNvCxnSpPr>
          <p:nvPr/>
        </p:nvCxnSpPr>
        <p:spPr>
          <a:xfrm>
            <a:off x="1751456" y="2846089"/>
            <a:ext cx="2461260" cy="25109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8300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5" grpId="0"/>
      <p:bldP spid="27" grpId="0" animBg="1"/>
      <p:bldP spid="28" grpId="0" animBg="1"/>
      <p:bldP spid="30" grpId="0" animBg="1"/>
      <p:bldP spid="3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E16B97F-0299-4585-8860-6817864222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650" y="296760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Gill Sans MT" panose="020B0502020104020203" pitchFamily="34" charset="0"/>
              </a:rPr>
              <a:t>Temporal variability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8A6F42-45C3-4D4E-B00C-A73C1077713D}"/>
              </a:ext>
            </a:extLst>
          </p:cNvPr>
          <p:cNvSpPr txBox="1"/>
          <p:nvPr/>
        </p:nvSpPr>
        <p:spPr>
          <a:xfrm>
            <a:off x="570650" y="1396977"/>
            <a:ext cx="7577806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Gill Sans MT" panose="020B0502020104020203" pitchFamily="34" charset="0"/>
              </a:rPr>
              <a:t>Realized demographic rates in a given year usually vary stochastically based on random variation in the environment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Gill Sans MT" panose="020B0502020104020203" pitchFamily="34" charset="0"/>
              </a:rPr>
              <a:t>Failing to account for this can result in overly precise projections (another way to underestimate our uncertainty)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Gill Sans MT" panose="020B0502020104020203" pitchFamily="34" charset="0"/>
              </a:rPr>
              <a:t>Long-term mark-recapture studies allow us to estimate this “process variation” in demographic rates, but we don’t have that in this case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Gill Sans MT" panose="020B05020201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Gill Sans MT" panose="020B0502020104020203" pitchFamily="34" charset="0"/>
              </a:rPr>
              <a:t>Solution: assume that all demographic rates vary within 15% of the average among years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Gill Sans MT" panose="020B05020201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Gill Sans MT" panose="020B0502020104020203" pitchFamily="34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8DB3C33-E593-4F1F-A8B3-59210C52003A}"/>
              </a:ext>
            </a:extLst>
          </p:cNvPr>
          <p:cNvGrpSpPr/>
          <p:nvPr/>
        </p:nvGrpSpPr>
        <p:grpSpPr>
          <a:xfrm>
            <a:off x="8416006" y="1408074"/>
            <a:ext cx="3107184" cy="3827603"/>
            <a:chOff x="6478437" y="913073"/>
            <a:chExt cx="2931893" cy="3694438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C39A7F8-D943-4DBA-A208-EDB43F02C252}"/>
                </a:ext>
              </a:extLst>
            </p:cNvPr>
            <p:cNvSpPr/>
            <p:nvPr/>
          </p:nvSpPr>
          <p:spPr>
            <a:xfrm>
              <a:off x="6478437" y="913073"/>
              <a:ext cx="2931893" cy="36944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3347CE3-7685-45D8-99A9-F2EDC24855C9}"/>
                </a:ext>
              </a:extLst>
            </p:cNvPr>
            <p:cNvSpPr txBox="1"/>
            <p:nvPr/>
          </p:nvSpPr>
          <p:spPr>
            <a:xfrm>
              <a:off x="7889461" y="4255203"/>
              <a:ext cx="939045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Year</a:t>
              </a: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ED3EA85-38D3-4312-A8CE-3065BE5265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3141" b="8802"/>
            <a:stretch/>
          </p:blipFill>
          <p:spPr>
            <a:xfrm>
              <a:off x="6587005" y="1028372"/>
              <a:ext cx="2734547" cy="3251213"/>
            </a:xfrm>
            <a:prstGeom prst="rect">
              <a:avLst/>
            </a:prstGeom>
            <a:ln w="19050">
              <a:noFill/>
            </a:ln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77A36F11-3B4C-4FAE-A53B-C0D8C2EF9B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49572" y="3089444"/>
              <a:ext cx="809412" cy="6497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553139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 descr="A screenshot of a cell phone&#10;&#10;Description automatically generated">
            <a:extLst>
              <a:ext uri="{FF2B5EF4-FFF2-40B4-BE49-F238E27FC236}">
                <a16:creationId xmlns:a16="http://schemas.microsoft.com/office/drawing/2014/main" id="{70602A1E-AB58-4F16-8E4C-B55DB8F179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818" y="1667427"/>
            <a:ext cx="3340654" cy="1909688"/>
          </a:xfrm>
          <a:prstGeom prst="rect">
            <a:avLst/>
          </a:prstGeom>
          <a:ln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76FB5130-D48B-4706-A10C-C1C1FA7423DC}"/>
                  </a:ext>
                </a:extLst>
              </p:cNvPr>
              <p:cNvSpPr/>
              <p:nvPr/>
            </p:nvSpPr>
            <p:spPr>
              <a:xfrm>
                <a:off x="245734" y="264415"/>
                <a:ext cx="2688336" cy="79552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solidFill>
                      <a:schemeClr val="tx1"/>
                    </a:solidFill>
                  </a:rPr>
                  <a:t>Overall average (estimated by expert team)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𝒂𝒗𝒆𝒓𝒂𝒈𝒆</m:t>
                      </m:r>
                      <m:r>
                        <a:rPr lang="en-US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</m:oMath>
                  </m:oMathPara>
                </a14:m>
                <a:endParaRPr lang="en-US" sz="14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76FB5130-D48B-4706-A10C-C1C1FA7423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734" y="264415"/>
                <a:ext cx="2688336" cy="79552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F9EBCB6A-F8F4-4114-8B33-8F23DA4AF184}"/>
                  </a:ext>
                </a:extLst>
              </p:cNvPr>
              <p:cNvSpPr/>
              <p:nvPr/>
            </p:nvSpPr>
            <p:spPr>
              <a:xfrm>
                <a:off x="4212716" y="1645718"/>
                <a:ext cx="1712976" cy="61600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solidFill>
                      <a:schemeClr val="tx1"/>
                    </a:solidFill>
                  </a:rPr>
                  <a:t>Replicate average</a:t>
                </a:r>
                <a:endParaRPr lang="en-US" sz="1400" b="1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𝒂𝒗𝒆𝒓𝒂𝒈𝒆</m:t>
                      </m:r>
                      <m:r>
                        <a:rPr lang="en-US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𝟑𝟓</m:t>
                      </m:r>
                    </m:oMath>
                  </m:oMathPara>
                </a14:m>
                <a:endParaRPr lang="en-US" sz="14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F9EBCB6A-F8F4-4114-8B33-8F23DA4AF1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2716" y="1645718"/>
                <a:ext cx="1712976" cy="61600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A817E82-3E07-4A62-B1A2-20C24A76063C}"/>
                  </a:ext>
                </a:extLst>
              </p:cNvPr>
              <p:cNvSpPr/>
              <p:nvPr/>
            </p:nvSpPr>
            <p:spPr>
              <a:xfrm>
                <a:off x="3042667" y="353166"/>
                <a:ext cx="2266186" cy="61600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solidFill>
                      <a:schemeClr val="tx1"/>
                    </a:solidFill>
                  </a:rPr>
                  <a:t>15% uncertainty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𝑺𝑫</m:t>
                      </m:r>
                      <m:r>
                        <a:rPr lang="en-US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𝟏𝟓</m:t>
                      </m:r>
                      <m:r>
                        <a:rPr lang="en-US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𝟎𝟒𝟓</m:t>
                      </m:r>
                    </m:oMath>
                  </m:oMathPara>
                </a14:m>
                <a:endParaRPr lang="en-US" sz="14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A817E82-3E07-4A62-B1A2-20C24A76063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2667" y="353166"/>
                <a:ext cx="2266186" cy="61600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06198AE-75A4-4DDE-ADD2-D4E62E20D69E}"/>
              </a:ext>
            </a:extLst>
          </p:cNvPr>
          <p:cNvCxnSpPr>
            <a:cxnSpLocks/>
            <a:stCxn id="3" idx="2"/>
          </p:cNvCxnSpPr>
          <p:nvPr/>
        </p:nvCxnSpPr>
        <p:spPr>
          <a:xfrm>
            <a:off x="1589902" y="1059944"/>
            <a:ext cx="524243" cy="6074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98560BD-9100-4B93-92E3-FB05DD428130}"/>
              </a:ext>
            </a:extLst>
          </p:cNvPr>
          <p:cNvCxnSpPr>
            <a:cxnSpLocks/>
            <a:stCxn id="6" idx="2"/>
          </p:cNvCxnSpPr>
          <p:nvPr/>
        </p:nvCxnSpPr>
        <p:spPr>
          <a:xfrm flipH="1">
            <a:off x="2114145" y="969168"/>
            <a:ext cx="2061615" cy="6982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DA3E639-03CF-4F70-AEAE-ED48CCA7126D}"/>
                  </a:ext>
                </a:extLst>
              </p:cNvPr>
              <p:cNvSpPr/>
              <p:nvPr/>
            </p:nvSpPr>
            <p:spPr>
              <a:xfrm>
                <a:off x="6019557" y="1645718"/>
                <a:ext cx="2541986" cy="61600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solidFill>
                      <a:schemeClr val="tx1"/>
                    </a:solidFill>
                  </a:rPr>
                  <a:t>15% annual variation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𝑺𝑫</m:t>
                      </m:r>
                      <m:r>
                        <a:rPr lang="en-US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𝟑𝟓</m:t>
                      </m:r>
                      <m:r>
                        <a:rPr lang="en-US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𝟏𝟓</m:t>
                      </m:r>
                      <m:r>
                        <a:rPr lang="en-US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𝟎𝟓𝟐𝟓</m:t>
                      </m:r>
                    </m:oMath>
                  </m:oMathPara>
                </a14:m>
                <a:endParaRPr lang="en-US" sz="14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DA3E639-03CF-4F70-AEAE-ED48CCA712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9557" y="1645718"/>
                <a:ext cx="2541986" cy="61600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79331E54-2A1E-4776-B8C7-B0363A3E0140}"/>
              </a:ext>
            </a:extLst>
          </p:cNvPr>
          <p:cNvSpPr/>
          <p:nvPr/>
        </p:nvSpPr>
        <p:spPr>
          <a:xfrm>
            <a:off x="9064369" y="2778393"/>
            <a:ext cx="1657396" cy="61600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Year-specific rates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4A5147E-39C2-469F-91EC-12B9C73FA5B7}"/>
              </a:ext>
            </a:extLst>
          </p:cNvPr>
          <p:cNvCxnSpPr>
            <a:cxnSpLocks/>
            <a:stCxn id="4" idx="2"/>
            <a:endCxn id="18" idx="0"/>
          </p:cNvCxnSpPr>
          <p:nvPr/>
        </p:nvCxnSpPr>
        <p:spPr>
          <a:xfrm>
            <a:off x="5069204" y="2261720"/>
            <a:ext cx="1063306" cy="5166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7E34D47-1B91-40D9-9E91-91062ADF54C3}"/>
              </a:ext>
            </a:extLst>
          </p:cNvPr>
          <p:cNvCxnSpPr>
            <a:cxnSpLocks/>
            <a:stCxn id="9" idx="2"/>
            <a:endCxn id="18" idx="0"/>
          </p:cNvCxnSpPr>
          <p:nvPr/>
        </p:nvCxnSpPr>
        <p:spPr>
          <a:xfrm flipH="1">
            <a:off x="6132510" y="2261720"/>
            <a:ext cx="1158040" cy="5166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B4098EF-967A-4D85-9F28-875A0FF5F00C}"/>
              </a:ext>
            </a:extLst>
          </p:cNvPr>
          <p:cNvCxnSpPr>
            <a:cxnSpLocks/>
          </p:cNvCxnSpPr>
          <p:nvPr/>
        </p:nvCxnSpPr>
        <p:spPr>
          <a:xfrm flipV="1">
            <a:off x="1751456" y="1939993"/>
            <a:ext cx="2461260" cy="8395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74B10ED-3783-49CE-9AC1-B74E9170B260}"/>
              </a:ext>
            </a:extLst>
          </p:cNvPr>
          <p:cNvSpPr txBox="1"/>
          <p:nvPr/>
        </p:nvSpPr>
        <p:spPr>
          <a:xfrm rot="20503245">
            <a:off x="2055547" y="1904021"/>
            <a:ext cx="17632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Randomly draw one value per replicate</a:t>
            </a:r>
          </a:p>
        </p:txBody>
      </p:sp>
      <p:pic>
        <p:nvPicPr>
          <p:cNvPr id="16" name="Picture 15" descr="A picture containing photo, sky&#10;&#10;Description automatically generated">
            <a:extLst>
              <a:ext uri="{FF2B5EF4-FFF2-40B4-BE49-F238E27FC236}">
                <a16:creationId xmlns:a16="http://schemas.microsoft.com/office/drawing/2014/main" id="{51DEF5CF-A341-475A-9813-F2994EFAFF8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7288" y="4091067"/>
            <a:ext cx="3671558" cy="2583689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B88D1306-E7E5-4D1D-83C2-36632D98F4A7}"/>
              </a:ext>
            </a:extLst>
          </p:cNvPr>
          <p:cNvGrpSpPr/>
          <p:nvPr/>
        </p:nvGrpSpPr>
        <p:grpSpPr>
          <a:xfrm>
            <a:off x="4399722" y="2778393"/>
            <a:ext cx="3465576" cy="1909688"/>
            <a:chOff x="1805558" y="4210498"/>
            <a:chExt cx="4048508" cy="2310705"/>
          </a:xfrm>
        </p:grpSpPr>
        <p:pic>
          <p:nvPicPr>
            <p:cNvPr id="18" name="Picture 17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12931F94-0336-47E3-A2E1-CB9780CB597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05558" y="4210498"/>
              <a:ext cx="4048508" cy="231070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9788718-805B-49E1-BB03-E7FD46559B76}"/>
                </a:ext>
              </a:extLst>
            </p:cNvPr>
            <p:cNvSpPr txBox="1"/>
            <p:nvPr/>
          </p:nvSpPr>
          <p:spPr>
            <a:xfrm>
              <a:off x="2347387" y="6259592"/>
              <a:ext cx="3282696" cy="26068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Possible values for annual young survival</a:t>
              </a:r>
            </a:p>
          </p:txBody>
        </p:sp>
      </p:grp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467E4DD-F0E7-4468-8782-CCE733D60603}"/>
              </a:ext>
            </a:extLst>
          </p:cNvPr>
          <p:cNvCxnSpPr>
            <a:cxnSpLocks/>
            <a:endCxn id="10" idx="1"/>
          </p:cNvCxnSpPr>
          <p:nvPr/>
        </p:nvCxnSpPr>
        <p:spPr>
          <a:xfrm flipV="1">
            <a:off x="5923452" y="3086394"/>
            <a:ext cx="3140917" cy="8688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1DD9078C-81E1-4F72-AA19-EF5247E10DCD}"/>
              </a:ext>
            </a:extLst>
          </p:cNvPr>
          <p:cNvSpPr txBox="1"/>
          <p:nvPr/>
        </p:nvSpPr>
        <p:spPr>
          <a:xfrm rot="20699965">
            <a:off x="6298252" y="3123728"/>
            <a:ext cx="17632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Randomly draw one value per year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C477807-234A-48B3-9586-839302A4870E}"/>
              </a:ext>
            </a:extLst>
          </p:cNvPr>
          <p:cNvCxnSpPr>
            <a:cxnSpLocks/>
            <a:stCxn id="10" idx="2"/>
            <a:endCxn id="16" idx="0"/>
          </p:cNvCxnSpPr>
          <p:nvPr/>
        </p:nvCxnSpPr>
        <p:spPr>
          <a:xfrm>
            <a:off x="9893067" y="3394395"/>
            <a:ext cx="0" cy="6966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6688FD4-630A-4820-BA61-CE552CB8FB32}"/>
              </a:ext>
            </a:extLst>
          </p:cNvPr>
          <p:cNvSpPr txBox="1"/>
          <p:nvPr/>
        </p:nvSpPr>
        <p:spPr>
          <a:xfrm>
            <a:off x="10351008" y="4139117"/>
            <a:ext cx="1216152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Replicate average = 0.35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FBB433D-C54C-42F9-8350-BB0F8DDB643F}"/>
              </a:ext>
            </a:extLst>
          </p:cNvPr>
          <p:cNvSpPr/>
          <p:nvPr/>
        </p:nvSpPr>
        <p:spPr>
          <a:xfrm>
            <a:off x="595474" y="4397692"/>
            <a:ext cx="2605177" cy="119568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Gill Sans MT" panose="020B0502020104020203" pitchFamily="34" charset="0"/>
              </a:rPr>
              <a:t>Parametric uncertainty – uncertainty about the true average value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7E2C32E-0AA1-4422-A3C1-73B45DCD2648}"/>
              </a:ext>
            </a:extLst>
          </p:cNvPr>
          <p:cNvSpPr/>
          <p:nvPr/>
        </p:nvSpPr>
        <p:spPr>
          <a:xfrm>
            <a:off x="4716968" y="5479073"/>
            <a:ext cx="2605177" cy="119568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Gill Sans MT" panose="020B0502020104020203" pitchFamily="34" charset="0"/>
              </a:rPr>
              <a:t>Temporal stochasticity – random variation in realized rates from year to year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806076B-C976-43EC-99A0-3E985B7140B0}"/>
              </a:ext>
            </a:extLst>
          </p:cNvPr>
          <p:cNvCxnSpPr>
            <a:cxnSpLocks/>
          </p:cNvCxnSpPr>
          <p:nvPr/>
        </p:nvCxnSpPr>
        <p:spPr>
          <a:xfrm flipV="1">
            <a:off x="1863984" y="3643685"/>
            <a:ext cx="216082" cy="664455"/>
          </a:xfrm>
          <a:prstGeom prst="straightConnector1">
            <a:avLst/>
          </a:prstGeom>
          <a:ln w="762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DF91308-ADAA-4AA7-9902-59DFADA8EC67}"/>
              </a:ext>
            </a:extLst>
          </p:cNvPr>
          <p:cNvCxnSpPr>
            <a:cxnSpLocks/>
          </p:cNvCxnSpPr>
          <p:nvPr/>
        </p:nvCxnSpPr>
        <p:spPr>
          <a:xfrm flipV="1">
            <a:off x="7406094" y="5831457"/>
            <a:ext cx="538834" cy="149449"/>
          </a:xfrm>
          <a:prstGeom prst="straightConnector1">
            <a:avLst/>
          </a:prstGeom>
          <a:ln w="762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2924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 animBg="1"/>
      <p:bldP spid="10" grpId="0" animBg="1"/>
      <p:bldP spid="15" grpId="0"/>
      <p:bldP spid="21" grpId="0"/>
      <p:bldP spid="23" grpId="0" animBg="1"/>
      <p:bldP spid="2" grpId="0" animBg="1"/>
      <p:bldP spid="2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E16B97F-0299-4585-8860-6817864222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Gill Sans MT" panose="020B0502020104020203" pitchFamily="34" charset="0"/>
              </a:rPr>
              <a:t>Initial population size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CCB3433-3628-4895-A878-51B564D8AACE}"/>
                  </a:ext>
                </a:extLst>
              </p:cNvPr>
              <p:cNvSpPr txBox="1"/>
              <p:nvPr/>
            </p:nvSpPr>
            <p:spPr>
              <a:xfrm>
                <a:off x="1279905" y="1413519"/>
                <a:ext cx="9632189" cy="17911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  <m: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  <m: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  <m: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  <m: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p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sup>
                                </m:sSup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∗(1−</m:t>
                                </m:r>
                                <m:sSup>
                                  <m:s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p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sup>
                                </m:sSup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p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sup>
                                </m:sSup>
                                <m: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sSup>
                                  <m:s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p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sup>
                                </m:sSup>
                                <m:r>
                                  <m:rPr>
                                    <m:nor/>
                                  </m:rPr>
                                  <a:rPr lang="en-US" sz="2400" dirty="0"/>
                                  <m:t> 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p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sup>
                                </m:sSup>
                                <m: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sSup>
                                  <m:s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p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p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sup>
                                </m:sSup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sSup>
                                  <m:s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p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p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sup>
                                </m:sSup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∗(1−</m:t>
                                </m:r>
                                <m:sSup>
                                  <m:s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p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sup>
                                </m:sSup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p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sup>
                                </m:sSup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sSup>
                                  <m:s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p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p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sup>
                                </m:sSup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∗(1−</m:t>
                                </m:r>
                                <m:sSup>
                                  <m:s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p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sup>
                                </m:sSup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p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sup>
                                </m:sSup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sSup>
                                  <m:s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p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p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sz="2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b="1" i="1" smtClean="0"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e>
                                  <m:sub>
                                    <m:r>
                                      <a:rPr lang="en-US" sz="2400" b="1" i="1" smtClean="0"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  <m:r>
                                      <a:rPr lang="en-US" sz="2400" b="1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400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en-US" sz="2400" b="1" i="1" smtClean="0">
                                        <a:latin typeface="Cambria Math" panose="02040503050406030204" pitchFamily="18" charset="0"/>
                                      </a:rPr>
                                      <m:t>𝒀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sz="2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b="1" i="1" smtClean="0"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e>
                                  <m:sub>
                                    <m:r>
                                      <a:rPr lang="en-US" sz="2400" b="1" i="1" smtClean="0"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  <m:r>
                                      <a:rPr lang="en-US" sz="2400" b="1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400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en-US" sz="2400" b="1" i="1" smtClean="0">
                                        <a:latin typeface="Cambria Math" panose="02040503050406030204" pitchFamily="18" charset="0"/>
                                      </a:rPr>
                                      <m:t>𝑱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sz="2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b="1" i="1" smtClean="0"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e>
                                  <m:sub>
                                    <m:r>
                                      <a:rPr lang="en-US" sz="2400" b="1" i="1" smtClean="0"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  <m:r>
                                      <a:rPr lang="en-US" sz="2400" b="1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400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en-US" sz="2400" b="1" i="1" smtClean="0">
                                        <a:latin typeface="Cambria Math" panose="02040503050406030204" pitchFamily="18" charset="0"/>
                                      </a:rPr>
                                      <m:t>𝑺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sz="2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b="1" i="1" smtClean="0"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e>
                                  <m:sub>
                                    <m:r>
                                      <a:rPr lang="en-US" sz="2400" b="1" i="1" smtClean="0"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  <m:r>
                                      <a:rPr lang="en-US" sz="2400" b="1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400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en-US" sz="2400" b="1" i="1" smtClean="0"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CCB3433-3628-4895-A878-51B564D8AA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9905" y="1413519"/>
                <a:ext cx="9632189" cy="179119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987C88D5-4F43-4DB5-8C3F-349C299D0C2B}"/>
              </a:ext>
            </a:extLst>
          </p:cNvPr>
          <p:cNvSpPr txBox="1"/>
          <p:nvPr/>
        </p:nvSpPr>
        <p:spPr>
          <a:xfrm>
            <a:off x="803693" y="3316855"/>
            <a:ext cx="1058461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Gill Sans MT" panose="020B0502020104020203" pitchFamily="34" charset="0"/>
              </a:rPr>
              <a:t>Need to start the projection at a starting population size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Gill Sans MT" panose="020B0502020104020203" pitchFamily="34" charset="0"/>
              </a:rPr>
              <a:t>No monitoring to inform current abundance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Gill Sans MT" panose="020B05020201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Gill Sans MT" panose="020B0502020104020203" pitchFamily="34" charset="0"/>
              </a:rPr>
              <a:t>Solution: use estimates of boa density and extrapolate out to abundance based on estimates of total habitat availability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Gill Sans MT" panose="020B0502020104020203" pitchFamily="34" charset="0"/>
              </a:rPr>
              <a:t>Density (# boas/ha) * habitat availability (ha) = Abundance (# boas)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Gill Sans MT" panose="020B0502020104020203" pitchFamily="34" charset="0"/>
              </a:rPr>
              <a:t>Published estimates: 0.1-0.5 boas/ha	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Gill Sans MT" panose="020B0502020104020203" pitchFamily="34" charset="0"/>
              </a:rPr>
              <a:t>Randomly draw a value in this range and start each replicate at a different abundance</a:t>
            </a:r>
          </a:p>
        </p:txBody>
      </p:sp>
    </p:spTree>
    <p:extLst>
      <p:ext uri="{BB962C8B-B14F-4D97-AF65-F5344CB8AC3E}">
        <p14:creationId xmlns:p14="http://schemas.microsoft.com/office/powerpoint/2010/main" val="868558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E16B97F-0299-4585-8860-6817864222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Gill Sans MT" panose="020B0502020104020203" pitchFamily="34" charset="0"/>
              </a:rPr>
              <a:t>Carrying capacity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85E5DB-C5CF-4146-AC66-6587263FEA6B}"/>
              </a:ext>
            </a:extLst>
          </p:cNvPr>
          <p:cNvSpPr txBox="1"/>
          <p:nvPr/>
        </p:nvSpPr>
        <p:spPr>
          <a:xfrm>
            <a:off x="961667" y="1482484"/>
            <a:ext cx="533170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Gill Sans MT" panose="020B0502020104020203" pitchFamily="34" charset="0"/>
              </a:rPr>
              <a:t>Most wildlife populations cannot grow exponentially forever, especially island species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Gill Sans MT" panose="020B0502020104020203" pitchFamily="34" charset="0"/>
              </a:rPr>
              <a:t>No data/studies on how density impacts boa demographics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Gill Sans MT" panose="020B05020201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Gill Sans MT" panose="020B0502020104020203" pitchFamily="34" charset="0"/>
              </a:rPr>
              <a:t>Solution: determine a maximum population size based on upper limits of observed boa density, set fecundity = 0 when that population size is reached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Gill Sans MT" panose="020B0502020104020203" pitchFamily="34" charset="0"/>
              </a:rPr>
              <a:t>Maximum density estimates: 1-3 boas/ha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Gill Sans MT" panose="020B0502020104020203" pitchFamily="34" charset="0"/>
            </a:endParaRP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B171F491-CB09-4704-82F4-6E22C9A0C2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0750" y="1922893"/>
            <a:ext cx="5331700" cy="2375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5386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grass, sitting, building, water&#10;&#10;Description automatically generated">
            <a:extLst>
              <a:ext uri="{FF2B5EF4-FFF2-40B4-BE49-F238E27FC236}">
                <a16:creationId xmlns:a16="http://schemas.microsoft.com/office/drawing/2014/main" id="{C5149827-CE73-4873-BB09-7C0AF1F377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965" y="56679"/>
            <a:ext cx="11784070" cy="674464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FF419C1-8C6F-4FA1-9374-9ED2F6733346}"/>
              </a:ext>
            </a:extLst>
          </p:cNvPr>
          <p:cNvSpPr txBox="1"/>
          <p:nvPr/>
        </p:nvSpPr>
        <p:spPr>
          <a:xfrm>
            <a:off x="7644635" y="200025"/>
            <a:ext cx="434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Total habitat area = 379,029 ha</a:t>
            </a:r>
          </a:p>
        </p:txBody>
      </p:sp>
    </p:spTree>
    <p:extLst>
      <p:ext uri="{BB962C8B-B14F-4D97-AF65-F5344CB8AC3E}">
        <p14:creationId xmlns:p14="http://schemas.microsoft.com/office/powerpoint/2010/main" val="700080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6296A0F-C37A-4EFE-AEE5-1DEDC243AC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2350511"/>
              </p:ext>
            </p:extLst>
          </p:nvPr>
        </p:nvGraphicFramePr>
        <p:xfrm>
          <a:off x="1470025" y="1100666"/>
          <a:ext cx="9045576" cy="3109383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3015192">
                  <a:extLst>
                    <a:ext uri="{9D8B030D-6E8A-4147-A177-3AD203B41FA5}">
                      <a16:colId xmlns:a16="http://schemas.microsoft.com/office/drawing/2014/main" val="1040330166"/>
                    </a:ext>
                  </a:extLst>
                </a:gridCol>
                <a:gridCol w="3015192">
                  <a:extLst>
                    <a:ext uri="{9D8B030D-6E8A-4147-A177-3AD203B41FA5}">
                      <a16:colId xmlns:a16="http://schemas.microsoft.com/office/drawing/2014/main" val="104822964"/>
                    </a:ext>
                  </a:extLst>
                </a:gridCol>
                <a:gridCol w="3015192">
                  <a:extLst>
                    <a:ext uri="{9D8B030D-6E8A-4147-A177-3AD203B41FA5}">
                      <a16:colId xmlns:a16="http://schemas.microsoft.com/office/drawing/2014/main" val="1841009690"/>
                    </a:ext>
                  </a:extLst>
                </a:gridCol>
              </a:tblGrid>
              <a:tr h="1036461"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Minimum</a:t>
                      </a:r>
                      <a:endParaRPr lang="en-US" sz="2400" dirty="0"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Maximum</a:t>
                      </a:r>
                      <a:endParaRPr lang="en-US" sz="2400" dirty="0"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8056614"/>
                  </a:ext>
                </a:extLst>
              </a:tr>
              <a:tr h="103646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Initial population size</a:t>
                      </a:r>
                      <a:endParaRPr lang="en-US" sz="2400" dirty="0"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Gill Sans MT" panose="020B0502020104020203" pitchFamily="34" charset="0"/>
                        </a:rPr>
                        <a:t>37,903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Gill Sans MT" panose="020B0502020104020203" pitchFamily="34" charset="0"/>
                        </a:rPr>
                        <a:t>189,515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83537470"/>
                  </a:ext>
                </a:extLst>
              </a:tr>
              <a:tr h="103646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Carrying capacity</a:t>
                      </a:r>
                      <a:endParaRPr lang="en-US" sz="2400" dirty="0"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Gill Sans MT" panose="020B0502020104020203" pitchFamily="34" charset="0"/>
                        </a:rPr>
                        <a:t>379,029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Gill Sans MT" panose="020B0502020104020203" pitchFamily="34" charset="0"/>
                        </a:rPr>
                        <a:t>1,137,087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310400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236817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0B8A793-1B7B-4A73-900B-47B021BF202D}"/>
              </a:ext>
            </a:extLst>
          </p:cNvPr>
          <p:cNvSpPr txBox="1"/>
          <p:nvPr/>
        </p:nvSpPr>
        <p:spPr>
          <a:xfrm>
            <a:off x="1009291" y="1587260"/>
            <a:ext cx="10584611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Gill Sans MT" panose="020B0502020104020203" pitchFamily="34" charset="0"/>
              </a:rPr>
              <a:t>Endangered – 1970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Gill Sans MT" panose="020B0502020104020203" pitchFamily="34" charset="0"/>
              </a:rPr>
              <a:t>Apparent decline in abundance and distribution due to deforestation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Gill Sans MT" panose="020B0502020104020203" pitchFamily="34" charset="0"/>
              </a:rPr>
              <a:t>Endemic to Puerto Rico, widespread distribution across island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Gill Sans MT" panose="020B05020201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Gill Sans MT" panose="020B0502020104020203" pitchFamily="34" charset="0"/>
              </a:rPr>
              <a:t>Semi-arboreal, nocturnal, nonvenomous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Gill Sans MT" panose="020B0502020104020203" pitchFamily="34" charset="0"/>
              </a:rPr>
              <a:t>Adults grow to 1-2 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Gill Sans MT" panose="020B0502020104020203" pitchFamily="34" charset="0"/>
              </a:rPr>
              <a:t>Habitat generalist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Gill Sans MT" panose="020B0502020104020203" pitchFamily="34" charset="0"/>
              </a:rPr>
              <a:t>Cave systems may be important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Gill Sans MT" panose="020B0502020104020203" pitchFamily="34" charset="0"/>
              </a:rPr>
              <a:t>Prey base changes with age/size: small mammals, lizards, birds, frogs, and invertebrates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Gill Sans MT" panose="020B05020201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Gill Sans MT" panose="020B05020201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Gill Sans MT" panose="020B0502020104020203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A0794CC-6494-4399-8359-269A8699CD47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latin typeface="Gill Sans MT" panose="020B0502020104020203" pitchFamily="34" charset="0"/>
              </a:rPr>
              <a:t>Puerto Rican boa, </a:t>
            </a:r>
            <a:r>
              <a:rPr lang="en-US" sz="3200" i="1" dirty="0" err="1">
                <a:latin typeface="Gill Sans MT" panose="020B0502020104020203" pitchFamily="34" charset="0"/>
              </a:rPr>
              <a:t>Chilabothrus</a:t>
            </a:r>
            <a:r>
              <a:rPr lang="en-US" sz="3200" i="1" dirty="0">
                <a:latin typeface="Gill Sans MT" panose="020B0502020104020203" pitchFamily="34" charset="0"/>
              </a:rPr>
              <a:t> </a:t>
            </a:r>
            <a:r>
              <a:rPr lang="en-US" sz="3200" i="1" dirty="0" err="1">
                <a:latin typeface="Gill Sans MT" panose="020B0502020104020203" pitchFamily="34" charset="0"/>
              </a:rPr>
              <a:t>inornatus</a:t>
            </a:r>
            <a:endParaRPr lang="en-US" sz="3200" dirty="0"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8209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E16B97F-0299-4585-8860-6817864222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Gill Sans MT" panose="020B0502020104020203" pitchFamily="34" charset="0"/>
              </a:rPr>
              <a:t>Effect of urbanization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22780D3-7BFA-44D4-ABB4-943080C33070}"/>
              </a:ext>
            </a:extLst>
          </p:cNvPr>
          <p:cNvSpPr txBox="1"/>
          <p:nvPr/>
        </p:nvSpPr>
        <p:spPr>
          <a:xfrm>
            <a:off x="992038" y="1690688"/>
            <a:ext cx="10515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Gill Sans MT" panose="020B0502020104020203" pitchFamily="34" charset="0"/>
              </a:rPr>
              <a:t>Key threats to boas arise through proximity to humans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Gill Sans MT" panose="020B0502020104020203" pitchFamily="34" charset="0"/>
              </a:rPr>
              <a:t>Habitat loss/fragmentation, road strikes, direct persecution, feral cats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Gill Sans MT" panose="020B0502020104020203" pitchFamily="34" charset="0"/>
              </a:rPr>
              <a:t>How to measure the impact of human development on demographics?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Gill Sans MT" panose="020B0502020104020203" pitchFamily="34" charset="0"/>
              </a:rPr>
              <a:t>What proportion of the population is affected?</a:t>
            </a:r>
          </a:p>
        </p:txBody>
      </p:sp>
    </p:spTree>
    <p:extLst>
      <p:ext uri="{BB962C8B-B14F-4D97-AF65-F5344CB8AC3E}">
        <p14:creationId xmlns:p14="http://schemas.microsoft.com/office/powerpoint/2010/main" val="38887122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grass, sitting, building, water&#10;&#10;Description automatically generated">
            <a:extLst>
              <a:ext uri="{FF2B5EF4-FFF2-40B4-BE49-F238E27FC236}">
                <a16:creationId xmlns:a16="http://schemas.microsoft.com/office/drawing/2014/main" id="{C5149827-CE73-4873-BB09-7C0AF1F377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965" y="56679"/>
            <a:ext cx="11784070" cy="674464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FF419C1-8C6F-4FA1-9374-9ED2F6733346}"/>
              </a:ext>
            </a:extLst>
          </p:cNvPr>
          <p:cNvSpPr txBox="1"/>
          <p:nvPr/>
        </p:nvSpPr>
        <p:spPr>
          <a:xfrm>
            <a:off x="7644635" y="200025"/>
            <a:ext cx="434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Total habitat area = 379,029 ha</a:t>
            </a:r>
          </a:p>
        </p:txBody>
      </p:sp>
    </p:spTree>
    <p:extLst>
      <p:ext uri="{BB962C8B-B14F-4D97-AF65-F5344CB8AC3E}">
        <p14:creationId xmlns:p14="http://schemas.microsoft.com/office/powerpoint/2010/main" val="37568212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food, piece&#10;&#10;Description automatically generated">
            <a:extLst>
              <a:ext uri="{FF2B5EF4-FFF2-40B4-BE49-F238E27FC236}">
                <a16:creationId xmlns:a16="http://schemas.microsoft.com/office/drawing/2014/main" id="{7E776101-AF18-4486-9603-F2BDB2D75C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84" t="23542" b="13051"/>
          <a:stretch/>
        </p:blipFill>
        <p:spPr>
          <a:xfrm>
            <a:off x="244319" y="638175"/>
            <a:ext cx="11703361" cy="55816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F00784B-C31C-48BC-82D9-E481E9CBBEE0}"/>
              </a:ext>
            </a:extLst>
          </p:cNvPr>
          <p:cNvSpPr txBox="1"/>
          <p:nvPr/>
        </p:nvSpPr>
        <p:spPr>
          <a:xfrm>
            <a:off x="6372225" y="238065"/>
            <a:ext cx="52292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/>
              <a:t>Land use analysis by </a:t>
            </a:r>
            <a:r>
              <a:rPr lang="en-US" sz="2000" dirty="0" err="1"/>
              <a:t>Martinuzzi</a:t>
            </a:r>
            <a:r>
              <a:rPr lang="en-US" sz="2000" dirty="0"/>
              <a:t> et al 2007</a:t>
            </a:r>
          </a:p>
        </p:txBody>
      </p:sp>
    </p:spTree>
    <p:extLst>
      <p:ext uri="{BB962C8B-B14F-4D97-AF65-F5344CB8AC3E}">
        <p14:creationId xmlns:p14="http://schemas.microsoft.com/office/powerpoint/2010/main" val="10405028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food&#10;&#10;Description automatically generated">
            <a:extLst>
              <a:ext uri="{FF2B5EF4-FFF2-40B4-BE49-F238E27FC236}">
                <a16:creationId xmlns:a16="http://schemas.microsoft.com/office/drawing/2014/main" id="{0B7720A8-3665-4261-8360-FAF12DAF8C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277"/>
          <a:stretch/>
        </p:blipFill>
        <p:spPr>
          <a:xfrm>
            <a:off x="381758" y="409575"/>
            <a:ext cx="11428484" cy="60388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B250EAC-23C9-401B-A50C-D111746BB343}"/>
              </a:ext>
            </a:extLst>
          </p:cNvPr>
          <p:cNvSpPr txBox="1"/>
          <p:nvPr/>
        </p:nvSpPr>
        <p:spPr>
          <a:xfrm>
            <a:off x="3905251" y="4467225"/>
            <a:ext cx="46672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43% of suitable habitat falls within urban or densely-population areas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F6D210-5F1E-4EAA-9F0A-BF49E1E92421}"/>
              </a:ext>
            </a:extLst>
          </p:cNvPr>
          <p:cNvSpPr txBox="1"/>
          <p:nvPr/>
        </p:nvSpPr>
        <p:spPr>
          <a:xfrm>
            <a:off x="3810001" y="5288340"/>
            <a:ext cx="47625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therefore,</a:t>
            </a:r>
          </a:p>
          <a:p>
            <a:pPr algn="ctr"/>
            <a:r>
              <a:rPr lang="en-US" sz="2400" dirty="0"/>
              <a:t>43% of the population experiences threats related to urbanization 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203007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E16B97F-0299-4585-8860-6817864222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Gill Sans MT" panose="020B0502020104020203" pitchFamily="34" charset="0"/>
              </a:rPr>
              <a:t>Effect of urbanization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22780D3-7BFA-44D4-ABB4-943080C33070}"/>
                  </a:ext>
                </a:extLst>
              </p:cNvPr>
              <p:cNvSpPr txBox="1"/>
              <p:nvPr/>
            </p:nvSpPr>
            <p:spPr>
              <a:xfrm>
                <a:off x="992038" y="1690688"/>
                <a:ext cx="10515600" cy="37921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Gill Sans MT" panose="020B0502020104020203" pitchFamily="34" charset="0"/>
                  </a:rPr>
                  <a:t>How to measure the impact of human development on demographics?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>
                  <a:latin typeface="Gill Sans MT" panose="020B0502020104020203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Gill Sans MT" panose="020B0502020104020203" pitchFamily="34" charset="0"/>
                  </a:rPr>
                  <a:t>Calculate demographic rates for urban areas as a proportion of that for natural areas 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Gill Sans MT" panose="020B0502020104020203" pitchFamily="34" charset="0"/>
                  </a:rPr>
                  <a:t>For example, if demographic rates are 50% lower in urban areas, then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𝑢𝑟𝑏𝑎𝑛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</a:rPr>
                      <m:t>=0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.5∗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𝑛𝑎𝑡𝑢𝑟𝑎𝑙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400" dirty="0">
                  <a:latin typeface="Gill Sans MT" panose="020B0502020104020203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Gill Sans MT" panose="020B0502020104020203" pitchFamily="34" charset="0"/>
                  </a:rPr>
                  <a:t>Experts couldn’t agree on one reduction value, and some argued that growth rates might be higher in urban areas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Gill Sans MT" panose="020B0502020104020203" pitchFamily="34" charset="0"/>
                  </a:rPr>
                  <a:t>Solution: for each replicate we drew a value between 0.5 and 1 and multiplied all rates by that value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22780D3-7BFA-44D4-ABB4-943080C330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2038" y="1690688"/>
                <a:ext cx="10515600" cy="3792192"/>
              </a:xfrm>
              <a:prstGeom prst="rect">
                <a:avLst/>
              </a:prstGeom>
              <a:blipFill>
                <a:blip r:embed="rId2"/>
                <a:stretch>
                  <a:fillRect l="-812" t="-1286" r="-696" b="-27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335834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BE32B42-75A8-4AB4-AB35-C46C517E6DEB}"/>
              </a:ext>
            </a:extLst>
          </p:cNvPr>
          <p:cNvSpPr/>
          <p:nvPr/>
        </p:nvSpPr>
        <p:spPr>
          <a:xfrm>
            <a:off x="4633912" y="371475"/>
            <a:ext cx="2728913" cy="8667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Gill Sans MT" panose="020B0502020104020203" pitchFamily="34" charset="0"/>
              </a:rPr>
              <a:t>Total number of boas in year t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BA9C829-AFE1-423E-B7BE-46FDB3304F59}"/>
              </a:ext>
            </a:extLst>
          </p:cNvPr>
          <p:cNvSpPr/>
          <p:nvPr/>
        </p:nvSpPr>
        <p:spPr>
          <a:xfrm>
            <a:off x="2305049" y="1895475"/>
            <a:ext cx="2728913" cy="8667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Gill Sans MT" panose="020B0502020104020203" pitchFamily="34" charset="0"/>
              </a:rPr>
              <a:t>Number in natural habitat in year 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4F7CEA8-4411-4233-AB86-B1617C2BD703}"/>
              </a:ext>
            </a:extLst>
          </p:cNvPr>
          <p:cNvSpPr/>
          <p:nvPr/>
        </p:nvSpPr>
        <p:spPr>
          <a:xfrm>
            <a:off x="6872288" y="1895474"/>
            <a:ext cx="2728913" cy="8667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Gill Sans MT" panose="020B0502020104020203" pitchFamily="34" charset="0"/>
              </a:rPr>
              <a:t>Number in developed habitat in year 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F31BAF1-1E81-40FB-A6B8-1CB34399FD84}"/>
              </a:ext>
            </a:extLst>
          </p:cNvPr>
          <p:cNvSpPr/>
          <p:nvPr/>
        </p:nvSpPr>
        <p:spPr>
          <a:xfrm>
            <a:off x="2305049" y="3552824"/>
            <a:ext cx="2728913" cy="8667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Gill Sans MT" panose="020B0502020104020203" pitchFamily="34" charset="0"/>
              </a:rPr>
              <a:t>Number in natural habitat in year t+1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B11B313-2562-4ADC-BDBF-FCB1719456E2}"/>
              </a:ext>
            </a:extLst>
          </p:cNvPr>
          <p:cNvSpPr/>
          <p:nvPr/>
        </p:nvSpPr>
        <p:spPr>
          <a:xfrm>
            <a:off x="6872288" y="3552825"/>
            <a:ext cx="2728913" cy="8667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Gill Sans MT" panose="020B0502020104020203" pitchFamily="34" charset="0"/>
              </a:rPr>
              <a:t>Number in developed habitat in year t+1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FED7182-DDC1-4866-BD5F-92F37597FECF}"/>
              </a:ext>
            </a:extLst>
          </p:cNvPr>
          <p:cNvSpPr/>
          <p:nvPr/>
        </p:nvSpPr>
        <p:spPr>
          <a:xfrm>
            <a:off x="4731543" y="5210173"/>
            <a:ext cx="2728913" cy="8667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Gill Sans MT" panose="020B0502020104020203" pitchFamily="34" charset="0"/>
              </a:rPr>
              <a:t>Total number of boas in year t+1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D8FE6E7-4AC5-40CC-83BC-62FF9F20AFA4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>
          <a:xfrm flipH="1">
            <a:off x="3669506" y="1238250"/>
            <a:ext cx="2328863" cy="657225"/>
          </a:xfrm>
          <a:prstGeom prst="straightConnector1">
            <a:avLst/>
          </a:prstGeom>
          <a:ln w="57150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8512726-A66A-4ED8-A891-B7EECB0AD18F}"/>
              </a:ext>
            </a:extLst>
          </p:cNvPr>
          <p:cNvCxnSpPr>
            <a:cxnSpLocks/>
            <a:stCxn id="4" idx="2"/>
            <a:endCxn id="6" idx="0"/>
          </p:cNvCxnSpPr>
          <p:nvPr/>
        </p:nvCxnSpPr>
        <p:spPr>
          <a:xfrm>
            <a:off x="5998369" y="1238250"/>
            <a:ext cx="2238376" cy="657224"/>
          </a:xfrm>
          <a:prstGeom prst="straightConnector1">
            <a:avLst/>
          </a:prstGeom>
          <a:ln w="57150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BCA2018-BB4B-4D85-84F8-BDDE5075E014}"/>
              </a:ext>
            </a:extLst>
          </p:cNvPr>
          <p:cNvCxnSpPr>
            <a:cxnSpLocks/>
            <a:stCxn id="5" idx="2"/>
            <a:endCxn id="7" idx="0"/>
          </p:cNvCxnSpPr>
          <p:nvPr/>
        </p:nvCxnSpPr>
        <p:spPr>
          <a:xfrm>
            <a:off x="3669506" y="2762250"/>
            <a:ext cx="0" cy="790574"/>
          </a:xfrm>
          <a:prstGeom prst="straightConnector1">
            <a:avLst/>
          </a:prstGeom>
          <a:ln w="57150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B2D3F34-1ACC-4C64-B8EC-20D69F3D3131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>
            <a:off x="8236745" y="2762249"/>
            <a:ext cx="0" cy="790576"/>
          </a:xfrm>
          <a:prstGeom prst="straightConnector1">
            <a:avLst/>
          </a:prstGeom>
          <a:ln w="57150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0A3F235-D11F-461C-BE9A-3793CB92BA54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>
            <a:off x="3669506" y="4419599"/>
            <a:ext cx="2426494" cy="790574"/>
          </a:xfrm>
          <a:prstGeom prst="straightConnector1">
            <a:avLst/>
          </a:prstGeom>
          <a:ln w="57150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ED351FB-199A-4672-A5E9-3302ACA0BEA6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 flipH="1">
            <a:off x="6096000" y="4419600"/>
            <a:ext cx="2140745" cy="790573"/>
          </a:xfrm>
          <a:prstGeom prst="straightConnector1">
            <a:avLst/>
          </a:prstGeom>
          <a:ln w="57150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370F23A2-79CE-4D01-88A9-3E30CE52951B}"/>
              </a:ext>
            </a:extLst>
          </p:cNvPr>
          <p:cNvSpPr txBox="1"/>
          <p:nvPr/>
        </p:nvSpPr>
        <p:spPr>
          <a:xfrm>
            <a:off x="8327231" y="750955"/>
            <a:ext cx="3086100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/>
              <a:t>Proportion of habitat in developed areas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2279A80-B963-4670-9C08-1CFD63CE350F}"/>
              </a:ext>
            </a:extLst>
          </p:cNvPr>
          <p:cNvCxnSpPr>
            <a:cxnSpLocks/>
            <a:endCxn id="29" idx="1"/>
          </p:cNvCxnSpPr>
          <p:nvPr/>
        </p:nvCxnSpPr>
        <p:spPr>
          <a:xfrm flipV="1">
            <a:off x="7387828" y="1104898"/>
            <a:ext cx="939403" cy="461964"/>
          </a:xfrm>
          <a:prstGeom prst="straightConnector1">
            <a:avLst/>
          </a:prstGeom>
          <a:ln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EFA270DD-2468-4CB4-8599-5B0C77FA5BED}"/>
              </a:ext>
            </a:extLst>
          </p:cNvPr>
          <p:cNvSpPr txBox="1"/>
          <p:nvPr/>
        </p:nvSpPr>
        <p:spPr>
          <a:xfrm>
            <a:off x="87513" y="2537161"/>
            <a:ext cx="1706161" cy="1015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/>
              <a:t>Baseline demographic rates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069D641-5047-4FED-A23B-E9D997CCDC2B}"/>
              </a:ext>
            </a:extLst>
          </p:cNvPr>
          <p:cNvCxnSpPr>
            <a:cxnSpLocks/>
            <a:endCxn id="36" idx="3"/>
          </p:cNvCxnSpPr>
          <p:nvPr/>
        </p:nvCxnSpPr>
        <p:spPr>
          <a:xfrm flipH="1" flipV="1">
            <a:off x="1793674" y="3044993"/>
            <a:ext cx="1785346" cy="71200"/>
          </a:xfrm>
          <a:prstGeom prst="straightConnector1">
            <a:avLst/>
          </a:prstGeom>
          <a:ln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D48AAAD4-E751-4B49-9B37-F7F477C24441}"/>
              </a:ext>
            </a:extLst>
          </p:cNvPr>
          <p:cNvSpPr txBox="1"/>
          <p:nvPr/>
        </p:nvSpPr>
        <p:spPr>
          <a:xfrm>
            <a:off x="10112577" y="2649705"/>
            <a:ext cx="1706161" cy="1015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/>
              <a:t>Reduced demographic rates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B79D30E3-FEFD-4611-9A85-D272341F38E3}"/>
              </a:ext>
            </a:extLst>
          </p:cNvPr>
          <p:cNvCxnSpPr>
            <a:cxnSpLocks/>
            <a:endCxn id="40" idx="1"/>
          </p:cNvCxnSpPr>
          <p:nvPr/>
        </p:nvCxnSpPr>
        <p:spPr>
          <a:xfrm>
            <a:off x="8281988" y="3116193"/>
            <a:ext cx="1830589" cy="41344"/>
          </a:xfrm>
          <a:prstGeom prst="straightConnector1">
            <a:avLst/>
          </a:prstGeom>
          <a:ln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7126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29" grpId="0" animBg="1"/>
      <p:bldP spid="36" grpId="0" animBg="1"/>
      <p:bldP spid="40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E16B97F-0299-4585-8860-6817864222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Gill Sans MT" panose="020B0502020104020203" pitchFamily="34" charset="0"/>
              </a:rPr>
              <a:t>Future scenarios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2EC03B-009A-4817-B9F0-C5FCFBFAAD24}"/>
              </a:ext>
            </a:extLst>
          </p:cNvPr>
          <p:cNvSpPr txBox="1"/>
          <p:nvPr/>
        </p:nvSpPr>
        <p:spPr>
          <a:xfrm>
            <a:off x="838199" y="1690688"/>
            <a:ext cx="10738449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Gill Sans MT" panose="020B0502020104020203" pitchFamily="34" charset="0"/>
              </a:rPr>
              <a:t>All of the main threats are linked to increasing urbanization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Gill Sans MT" panose="020B0502020104020203" pitchFamily="34" charset="0"/>
              </a:rPr>
              <a:t>Recent analysis (Castro-Prieto et al 2017) estimated a 16% increase in urbanization in PR from 2000-2010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Gill Sans MT" panose="020B0502020104020203" pitchFamily="34" charset="0"/>
              </a:rPr>
              <a:t>Future scenarios focused on varying rates of urbanization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Gill Sans MT" panose="020B0502020104020203" pitchFamily="34" charset="0"/>
              </a:rPr>
              <a:t>Increased urbanization = less total habitat area AND higher proportion of habitat in “urban” areas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>
              <a:latin typeface="Gill Sans MT" panose="020B05020201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Gill Sans MT" panose="020B0502020104020203" pitchFamily="34" charset="0"/>
              </a:rPr>
              <a:t>Four scenarios, percent urbanization per decade: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Gill Sans MT" panose="020B0502020104020203" pitchFamily="34" charset="0"/>
              </a:rPr>
              <a:t>0%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Gill Sans MT" panose="020B0502020104020203" pitchFamily="34" charset="0"/>
              </a:rPr>
              <a:t>8%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Gill Sans MT" panose="020B0502020104020203" pitchFamily="34" charset="0"/>
              </a:rPr>
              <a:t>16% (current)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Gill Sans MT" panose="020B0502020104020203" pitchFamily="34" charset="0"/>
              </a:rPr>
              <a:t>24%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04681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EE2C33D-AC01-4B94-81B0-5BF17ED31EDE}"/>
              </a:ext>
            </a:extLst>
          </p:cNvPr>
          <p:cNvSpPr/>
          <p:nvPr/>
        </p:nvSpPr>
        <p:spPr>
          <a:xfrm>
            <a:off x="1354342" y="685800"/>
            <a:ext cx="776377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C83378A3-6FD5-477A-B2E8-33E417B27F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899DDDB0-FA27-4D18-B2F9-0AA0CE6BA2EF}"/>
              </a:ext>
            </a:extLst>
          </p:cNvPr>
          <p:cNvSpPr/>
          <p:nvPr/>
        </p:nvSpPr>
        <p:spPr>
          <a:xfrm>
            <a:off x="2467152" y="112143"/>
            <a:ext cx="8200848" cy="573657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/>
              <a:t>Best case 							Worst case</a:t>
            </a:r>
          </a:p>
        </p:txBody>
      </p:sp>
    </p:spTree>
    <p:extLst>
      <p:ext uri="{BB962C8B-B14F-4D97-AF65-F5344CB8AC3E}">
        <p14:creationId xmlns:p14="http://schemas.microsoft.com/office/powerpoint/2010/main" val="3249456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58F0F25F-CEFE-4E41-AAC4-B3ABE30832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3268" y="108186"/>
            <a:ext cx="7785463" cy="664162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E6719DC-ACF6-4F09-B3C1-618BD3EF09D2}"/>
              </a:ext>
            </a:extLst>
          </p:cNvPr>
          <p:cNvSpPr/>
          <p:nvPr/>
        </p:nvSpPr>
        <p:spPr>
          <a:xfrm>
            <a:off x="8254821" y="294306"/>
            <a:ext cx="1733910" cy="64439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582E402-C04F-4B85-A7BE-F4616B9E57E7}"/>
              </a:ext>
            </a:extLst>
          </p:cNvPr>
          <p:cNvSpPr/>
          <p:nvPr/>
        </p:nvSpPr>
        <p:spPr>
          <a:xfrm>
            <a:off x="5552391" y="207033"/>
            <a:ext cx="4212566" cy="64439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EF2B2F7-5CB2-4A67-971F-769196CE7FE0}"/>
              </a:ext>
            </a:extLst>
          </p:cNvPr>
          <p:cNvSpPr/>
          <p:nvPr/>
        </p:nvSpPr>
        <p:spPr>
          <a:xfrm>
            <a:off x="6872748" y="825910"/>
            <a:ext cx="3115983" cy="5726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675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F734B8D-93B5-4996-BD9C-8370645883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Gill Sans MT" panose="020B0502020104020203" pitchFamily="34" charset="0"/>
              </a:rPr>
              <a:t>Quasi-extinction threshold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A7B9FCF-9106-40C3-A869-84500B5EA7A6}"/>
              </a:ext>
            </a:extLst>
          </p:cNvPr>
          <p:cNvSpPr txBox="1"/>
          <p:nvPr/>
        </p:nvSpPr>
        <p:spPr>
          <a:xfrm>
            <a:off x="838199" y="1690688"/>
            <a:ext cx="1073844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Gill Sans MT" panose="020B0502020104020203" pitchFamily="34" charset="0"/>
              </a:rPr>
              <a:t>Quasi-extinction threshold = the population size below which the population will enter an “extinction vortex”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Gill Sans MT" panose="020B0502020104020203" pitchFamily="34" charset="0"/>
              </a:rPr>
              <a:t>Can be defined based on biology or management context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Gill Sans MT" panose="020B0502020104020203" pitchFamily="34" charset="0"/>
              </a:rPr>
              <a:t>Useful for estimating quasi-extinction probability, which is often biologically more meaningful than true extinction probability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Gill Sans MT" panose="020B0502020104020203" pitchFamily="34" charset="0"/>
              </a:rPr>
              <a:t>PR boa team struggled to determine a single quasi-extinction threshold, so we evaluated quasi-extinction probability at 4 thresholds: 50, 500, 1000, 5000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Gill Sans MT" panose="020B05020201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Gill Sans MT" panose="020B0502020104020203" pitchFamily="34" charset="0"/>
              </a:rPr>
              <a:t>Run many replicates of the projection (10,000) and calculate the proportion of the replicates in which the population size fell below each threshold</a:t>
            </a:r>
          </a:p>
        </p:txBody>
      </p:sp>
    </p:spTree>
    <p:extLst>
      <p:ext uri="{BB962C8B-B14F-4D97-AF65-F5344CB8AC3E}">
        <p14:creationId xmlns:p14="http://schemas.microsoft.com/office/powerpoint/2010/main" val="23703258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714E3-FD35-444C-A63D-43346664DC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Gill Sans MT" panose="020B0502020104020203" pitchFamily="34" charset="0"/>
              </a:rPr>
              <a:t>Data availability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DE2E69-21FC-4C27-9A0A-243E09DFF93A}"/>
              </a:ext>
            </a:extLst>
          </p:cNvPr>
          <p:cNvSpPr txBox="1"/>
          <p:nvPr/>
        </p:nvSpPr>
        <p:spPr>
          <a:xfrm>
            <a:off x="992777" y="1403305"/>
            <a:ext cx="1044157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latin typeface="Gill Sans MT" panose="020B0502020104020203" pitchFamily="34" charset="0"/>
              </a:rPr>
              <a:t>PR Gap habitat suitability model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latin typeface="Gill Sans MT" panose="020B0502020104020203" pitchFamily="34" charset="0"/>
              </a:rPr>
              <a:t>Opportunistic occurrence records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latin typeface="Gill Sans MT" panose="020B0502020104020203" pitchFamily="34" charset="0"/>
              </a:rPr>
              <a:t>Captive breeding and expert knowledge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latin typeface="Gill Sans MT" panose="020B0502020104020203" pitchFamily="34" charset="0"/>
              </a:rPr>
              <a:t>Some demographic rates estimated from wild populations</a:t>
            </a:r>
          </a:p>
        </p:txBody>
      </p:sp>
    </p:spTree>
    <p:extLst>
      <p:ext uri="{BB962C8B-B14F-4D97-AF65-F5344CB8AC3E}">
        <p14:creationId xmlns:p14="http://schemas.microsoft.com/office/powerpoint/2010/main" val="23159222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AEC56F4A-CE9E-410A-9CD0-6A99515B18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5258" y="513869"/>
            <a:ext cx="8353656" cy="626524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CBEDE12-A23D-489E-B822-F4CC445A3C09}"/>
              </a:ext>
            </a:extLst>
          </p:cNvPr>
          <p:cNvSpPr/>
          <p:nvPr/>
        </p:nvSpPr>
        <p:spPr>
          <a:xfrm>
            <a:off x="1547812" y="77639"/>
            <a:ext cx="9096375" cy="327804"/>
          </a:xfrm>
          <a:prstGeom prst="rect">
            <a:avLst/>
          </a:prstGeom>
          <a:solidFill>
            <a:srgbClr val="8FAADC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i="1" dirty="0"/>
              <a:t>Preliminary results</a:t>
            </a:r>
          </a:p>
        </p:txBody>
      </p:sp>
    </p:spTree>
    <p:extLst>
      <p:ext uri="{BB962C8B-B14F-4D97-AF65-F5344CB8AC3E}">
        <p14:creationId xmlns:p14="http://schemas.microsoft.com/office/powerpoint/2010/main" val="3931630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28085A27-BCC2-43FA-B664-1E25D5A08E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3728987"/>
              </p:ext>
            </p:extLst>
          </p:nvPr>
        </p:nvGraphicFramePr>
        <p:xfrm>
          <a:off x="579037" y="968983"/>
          <a:ext cx="11033926" cy="5409962"/>
        </p:xfrm>
        <a:graphic>
          <a:graphicData uri="http://schemas.openxmlformats.org/drawingml/2006/table">
            <a:tbl>
              <a:tblPr firstRow="1" firstCol="1" bandRow="1">
                <a:tableStyleId>{93296810-A885-4BE3-A3E7-6D5BEEA58F35}</a:tableStyleId>
              </a:tblPr>
              <a:tblGrid>
                <a:gridCol w="1125911">
                  <a:extLst>
                    <a:ext uri="{9D8B030D-6E8A-4147-A177-3AD203B41FA5}">
                      <a16:colId xmlns:a16="http://schemas.microsoft.com/office/drawing/2014/main" val="1146536726"/>
                    </a:ext>
                  </a:extLst>
                </a:gridCol>
                <a:gridCol w="1238502">
                  <a:extLst>
                    <a:ext uri="{9D8B030D-6E8A-4147-A177-3AD203B41FA5}">
                      <a16:colId xmlns:a16="http://schemas.microsoft.com/office/drawing/2014/main" val="3104493791"/>
                    </a:ext>
                  </a:extLst>
                </a:gridCol>
                <a:gridCol w="1238502">
                  <a:extLst>
                    <a:ext uri="{9D8B030D-6E8A-4147-A177-3AD203B41FA5}">
                      <a16:colId xmlns:a16="http://schemas.microsoft.com/office/drawing/2014/main" val="3556164999"/>
                    </a:ext>
                  </a:extLst>
                </a:gridCol>
                <a:gridCol w="1125911">
                  <a:extLst>
                    <a:ext uri="{9D8B030D-6E8A-4147-A177-3AD203B41FA5}">
                      <a16:colId xmlns:a16="http://schemas.microsoft.com/office/drawing/2014/main" val="1091512124"/>
                    </a:ext>
                  </a:extLst>
                </a:gridCol>
                <a:gridCol w="1125911">
                  <a:extLst>
                    <a:ext uri="{9D8B030D-6E8A-4147-A177-3AD203B41FA5}">
                      <a16:colId xmlns:a16="http://schemas.microsoft.com/office/drawing/2014/main" val="1176956545"/>
                    </a:ext>
                  </a:extLst>
                </a:gridCol>
                <a:gridCol w="1801456">
                  <a:extLst>
                    <a:ext uri="{9D8B030D-6E8A-4147-A177-3AD203B41FA5}">
                      <a16:colId xmlns:a16="http://schemas.microsoft.com/office/drawing/2014/main" val="4215018600"/>
                    </a:ext>
                  </a:extLst>
                </a:gridCol>
                <a:gridCol w="1801456">
                  <a:extLst>
                    <a:ext uri="{9D8B030D-6E8A-4147-A177-3AD203B41FA5}">
                      <a16:colId xmlns:a16="http://schemas.microsoft.com/office/drawing/2014/main" val="2171050511"/>
                    </a:ext>
                  </a:extLst>
                </a:gridCol>
                <a:gridCol w="1576277">
                  <a:extLst>
                    <a:ext uri="{9D8B030D-6E8A-4147-A177-3AD203B41FA5}">
                      <a16:colId xmlns:a16="http://schemas.microsoft.com/office/drawing/2014/main" val="3822994443"/>
                    </a:ext>
                  </a:extLst>
                </a:gridCol>
              </a:tblGrid>
              <a:tr h="654344"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Urban growth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gridSpan="4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Quasi-extinction probability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Probability of population stability or growth (</a:t>
                      </a:r>
                      <a:r>
                        <a:rPr lang="el-GR" sz="2000" dirty="0">
                          <a:effectLst/>
                        </a:rPr>
                        <a:t>λ</a:t>
                      </a:r>
                      <a:r>
                        <a:rPr lang="en-US" sz="2000" dirty="0">
                          <a:effectLst/>
                        </a:rPr>
                        <a:t> </a:t>
                      </a:r>
                      <a:r>
                        <a:rPr lang="el-GR" sz="2000" dirty="0">
                          <a:effectLst/>
                        </a:rPr>
                        <a:t>≥</a:t>
                      </a:r>
                      <a:r>
                        <a:rPr lang="en-US" sz="2000" dirty="0">
                          <a:effectLst/>
                        </a:rPr>
                        <a:t> 1) 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Probability of population decline 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(</a:t>
                      </a:r>
                      <a:r>
                        <a:rPr lang="el-GR" sz="2000" dirty="0">
                          <a:effectLst/>
                        </a:rPr>
                        <a:t>λ</a:t>
                      </a:r>
                      <a:r>
                        <a:rPr lang="en-US" sz="2000" dirty="0">
                          <a:effectLst/>
                        </a:rPr>
                        <a:t> &lt; 1)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Average population growth rate (λ)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10195340"/>
                  </a:ext>
                </a:extLst>
              </a:tr>
              <a:tr h="82924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bg1"/>
                          </a:solidFill>
                          <a:effectLst/>
                        </a:rPr>
                        <a:t>50</a:t>
                      </a:r>
                      <a:endParaRPr lang="en-US" sz="20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bg1"/>
                          </a:solidFill>
                          <a:effectLst/>
                        </a:rPr>
                        <a:t>500</a:t>
                      </a:r>
                      <a:endParaRPr lang="en-US" sz="20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bg1"/>
                          </a:solidFill>
                          <a:effectLst/>
                        </a:rPr>
                        <a:t>1000</a:t>
                      </a:r>
                      <a:endParaRPr lang="en-US" sz="20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bg1"/>
                          </a:solidFill>
                          <a:effectLst/>
                        </a:rPr>
                        <a:t>5000</a:t>
                      </a:r>
                      <a:endParaRPr lang="en-US" sz="20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6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0337122"/>
                  </a:ext>
                </a:extLst>
              </a:tr>
              <a:tr h="92191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0%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0.00009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0.0007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0.018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0.52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0.48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1.0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(0.91, 1.09)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919340081"/>
                  </a:ext>
                </a:extLst>
              </a:tr>
              <a:tr h="107986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8%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0.0001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0.0009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0.025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0.47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0.53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0.99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(0.91, 1.08)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293654959"/>
                  </a:ext>
                </a:extLst>
              </a:tr>
              <a:tr h="99277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16%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0.0003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0.0016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0.035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0.42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0.58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0.99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(0.90, 1.07)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245378302"/>
                  </a:ext>
                </a:extLst>
              </a:tr>
              <a:tr h="93181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24%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0.0004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0.0022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0.046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0.37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0.63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0.98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(0.89, 1.07)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865891966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076394DA-5185-4CC1-AB87-1D2458CE82D5}"/>
              </a:ext>
            </a:extLst>
          </p:cNvPr>
          <p:cNvSpPr/>
          <p:nvPr/>
        </p:nvSpPr>
        <p:spPr>
          <a:xfrm>
            <a:off x="1547812" y="77639"/>
            <a:ext cx="9096375" cy="327804"/>
          </a:xfrm>
          <a:prstGeom prst="rect">
            <a:avLst/>
          </a:prstGeom>
          <a:solidFill>
            <a:srgbClr val="8FAADC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i="1" dirty="0"/>
              <a:t>Preliminary results</a:t>
            </a:r>
          </a:p>
        </p:txBody>
      </p:sp>
    </p:spTree>
    <p:extLst>
      <p:ext uri="{BB962C8B-B14F-4D97-AF65-F5344CB8AC3E}">
        <p14:creationId xmlns:p14="http://schemas.microsoft.com/office/powerpoint/2010/main" val="2106154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F734B8D-93B5-4996-BD9C-8370645883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Gill Sans MT" panose="020B0502020104020203" pitchFamily="34" charset="0"/>
              </a:rPr>
              <a:t>Sensitivity analysis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A7B9FCF-9106-40C3-A869-84500B5EA7A6}"/>
              </a:ext>
            </a:extLst>
          </p:cNvPr>
          <p:cNvSpPr txBox="1"/>
          <p:nvPr/>
        </p:nvSpPr>
        <p:spPr>
          <a:xfrm>
            <a:off x="838199" y="1690688"/>
            <a:ext cx="1073844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Gill Sans MT" panose="020B0502020104020203" pitchFamily="34" charset="0"/>
              </a:rPr>
              <a:t>This analysis is based almost entirely on expert knowledge/opinion—but what if the experts are wrong?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Gill Sans MT" panose="020B0502020104020203" pitchFamily="34" charset="0"/>
              </a:rPr>
              <a:t>Evaluate how being wrong about different model inputs would influence the outputs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Gill Sans MT" panose="020B05020201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Gill Sans MT" panose="020B0502020104020203" pitchFamily="34" charset="0"/>
              </a:rPr>
              <a:t>Basic idea: Rerun the projections, holding everything else constant but changing the value of one parameter at a time</a:t>
            </a:r>
          </a:p>
        </p:txBody>
      </p:sp>
    </p:spTree>
    <p:extLst>
      <p:ext uri="{BB962C8B-B14F-4D97-AF65-F5344CB8AC3E}">
        <p14:creationId xmlns:p14="http://schemas.microsoft.com/office/powerpoint/2010/main" val="5041779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951E07FB-7684-47EE-926D-BEEE764BAE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7264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D2B0B9E9-F80B-47A4-90F8-171DDF911D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7259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F734B8D-93B5-4996-BD9C-8370645883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Gill Sans MT" panose="020B0502020104020203" pitchFamily="34" charset="0"/>
              </a:rPr>
              <a:t>Lessons learned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A7B9FCF-9106-40C3-A869-84500B5EA7A6}"/>
              </a:ext>
            </a:extLst>
          </p:cNvPr>
          <p:cNvSpPr txBox="1"/>
          <p:nvPr/>
        </p:nvSpPr>
        <p:spPr>
          <a:xfrm>
            <a:off x="838199" y="1690688"/>
            <a:ext cx="10738449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Gill Sans MT" panose="020B0502020104020203" pitchFamily="34" charset="0"/>
              </a:rPr>
              <a:t>Possible to build a robust quantitative predictive model even when monitoring data are lacking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Gill Sans MT" panose="020B0502020104020203" pitchFamily="34" charset="0"/>
              </a:rPr>
              <a:t>Acknowledge and include sources of uncertainty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Gill Sans MT" panose="020B0502020104020203" pitchFamily="34" charset="0"/>
              </a:rPr>
              <a:t>Strong expert knowledge base needed to make informed assumptions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Gill Sans MT" panose="020B0502020104020203" pitchFamily="34" charset="0"/>
              </a:rPr>
              <a:t>Sensitivity analysis helps identify key parameters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Gill Sans MT" panose="020B05020201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Gill Sans MT" panose="020B0502020104020203" pitchFamily="34" charset="0"/>
              </a:rPr>
              <a:t>Just because data is available doesn’t mean it’s useful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Gill Sans MT" panose="020B0502020104020203" pitchFamily="34" charset="0"/>
              </a:rPr>
              <a:t>Opportunistic occurrence records too messy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Gill Sans MT" panose="020B05020201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Gill Sans MT" panose="020B0502020104020203" pitchFamily="34" charset="0"/>
              </a:rPr>
              <a:t>Search the literature for all available information – we relied on published land use/land cover studies to determine current and future conditions</a:t>
            </a:r>
          </a:p>
        </p:txBody>
      </p:sp>
    </p:spTree>
    <p:extLst>
      <p:ext uri="{BB962C8B-B14F-4D97-AF65-F5344CB8AC3E}">
        <p14:creationId xmlns:p14="http://schemas.microsoft.com/office/powerpoint/2010/main" val="426313100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E8A728-9B63-4D8F-A0F6-C846A8E6FD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4830792"/>
            <a:ext cx="10515600" cy="1337544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en-US" sz="3200" dirty="0">
                <a:latin typeface="Gill Sans MT" panose="020B0502020104020203" pitchFamily="34" charset="0"/>
              </a:rPr>
              <a:t>Contact me about anything: </a:t>
            </a:r>
            <a:r>
              <a:rPr lang="en-US" sz="3200" b="1" dirty="0">
                <a:latin typeface="Gill Sans MT" panose="020B0502020104020203" pitchFamily="34" charset="0"/>
              </a:rPr>
              <a:t>annamtucker@gmail.com</a:t>
            </a:r>
          </a:p>
          <a:p>
            <a:pPr marL="0" indent="0" algn="ctr">
              <a:buNone/>
            </a:pPr>
            <a:endParaRPr lang="en-US" sz="3200" dirty="0">
              <a:latin typeface="Gill Sans MT" panose="020B0502020104020203" pitchFamily="34" charset="0"/>
            </a:endParaRPr>
          </a:p>
          <a:p>
            <a:pPr marL="0" indent="0" algn="ctr">
              <a:buNone/>
            </a:pPr>
            <a:r>
              <a:rPr lang="en-US" sz="3200" dirty="0">
                <a:latin typeface="Gill Sans MT" panose="020B0502020104020203" pitchFamily="34" charset="0"/>
              </a:rPr>
              <a:t>Contact </a:t>
            </a:r>
            <a:r>
              <a:rPr lang="en-US" sz="3200" dirty="0" err="1">
                <a:latin typeface="Gill Sans MT" panose="020B0502020104020203" pitchFamily="34" charset="0"/>
              </a:rPr>
              <a:t>Conor</a:t>
            </a:r>
            <a:r>
              <a:rPr lang="en-US" sz="3200" dirty="0">
                <a:latin typeface="Gill Sans MT" panose="020B0502020104020203" pitchFamily="34" charset="0"/>
              </a:rPr>
              <a:t> McGowan about SSA 200: </a:t>
            </a:r>
            <a:r>
              <a:rPr lang="en-US" sz="3200" b="1" dirty="0">
                <a:latin typeface="Gill Sans MT" panose="020B0502020104020203" pitchFamily="34" charset="0"/>
              </a:rPr>
              <a:t>cmcgowan@usgs.gov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00399A-320F-4CC1-BCDB-AB4197B509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862971"/>
            <a:ext cx="10515601" cy="2820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7901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picture containing outdoor, wave, riding, surfing&#10;&#10;Description automatically generated">
            <a:extLst>
              <a:ext uri="{FF2B5EF4-FFF2-40B4-BE49-F238E27FC236}">
                <a16:creationId xmlns:a16="http://schemas.microsoft.com/office/drawing/2014/main" id="{547005CE-E4B3-414E-97E3-9DBED343B8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361" y="237698"/>
            <a:ext cx="11660227" cy="6115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2865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grass, sitting, building, water&#10;&#10;Description automatically generated">
            <a:extLst>
              <a:ext uri="{FF2B5EF4-FFF2-40B4-BE49-F238E27FC236}">
                <a16:creationId xmlns:a16="http://schemas.microsoft.com/office/drawing/2014/main" id="{E3A0FD81-F0BD-494B-97B5-CB51CFAEC1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965" y="56679"/>
            <a:ext cx="11784070" cy="674464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CD686A8-5A68-4420-91CF-D68D87B8639F}"/>
              </a:ext>
            </a:extLst>
          </p:cNvPr>
          <p:cNvSpPr txBox="1"/>
          <p:nvPr/>
        </p:nvSpPr>
        <p:spPr>
          <a:xfrm>
            <a:off x="4924425" y="256704"/>
            <a:ext cx="69627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solidFill>
                  <a:schemeClr val="bg1"/>
                </a:solidFill>
              </a:rPr>
              <a:t>PR Gap Analysis habitat suitability predictions (Gould et al 2008)</a:t>
            </a:r>
          </a:p>
        </p:txBody>
      </p:sp>
    </p:spTree>
    <p:extLst>
      <p:ext uri="{BB962C8B-B14F-4D97-AF65-F5344CB8AC3E}">
        <p14:creationId xmlns:p14="http://schemas.microsoft.com/office/powerpoint/2010/main" val="14331455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grass, sheep, sitting, green&#10;&#10;Description automatically generated">
            <a:extLst>
              <a:ext uri="{FF2B5EF4-FFF2-40B4-BE49-F238E27FC236}">
                <a16:creationId xmlns:a16="http://schemas.microsoft.com/office/drawing/2014/main" id="{040EC1A7-8483-4FC0-BF88-6D8190401A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547" y="0"/>
            <a:ext cx="11666906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5EB65A2-B099-4F51-9FBB-041EBB2BC7CC}"/>
              </a:ext>
            </a:extLst>
          </p:cNvPr>
          <p:cNvSpPr txBox="1"/>
          <p:nvPr/>
        </p:nvSpPr>
        <p:spPr>
          <a:xfrm>
            <a:off x="4857750" y="170979"/>
            <a:ext cx="69627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solidFill>
                  <a:schemeClr val="bg1"/>
                </a:solidFill>
              </a:rPr>
              <a:t>PR Gap Analysis habitat suitability predictions (Gould et al 2008)</a:t>
            </a:r>
          </a:p>
          <a:p>
            <a:pPr algn="r"/>
            <a:r>
              <a:rPr lang="en-US" sz="2000" dirty="0">
                <a:solidFill>
                  <a:schemeClr val="bg1"/>
                </a:solidFill>
              </a:rPr>
              <a:t>Opportunistic occurrence records</a:t>
            </a:r>
          </a:p>
          <a:p>
            <a:pPr algn="r"/>
            <a:r>
              <a:rPr lang="en-US" sz="2000" i="1" dirty="0">
                <a:solidFill>
                  <a:schemeClr val="bg1"/>
                </a:solidFill>
              </a:rPr>
              <a:t>Reported in every municipality in PR</a:t>
            </a:r>
          </a:p>
        </p:txBody>
      </p:sp>
    </p:spTree>
    <p:extLst>
      <p:ext uri="{BB962C8B-B14F-4D97-AF65-F5344CB8AC3E}">
        <p14:creationId xmlns:p14="http://schemas.microsoft.com/office/powerpoint/2010/main" val="23592119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714E3-FD35-444C-A63D-43346664DC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Gill Sans MT" panose="020B0502020104020203" pitchFamily="34" charset="0"/>
              </a:rPr>
              <a:t>Analysis plan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200AD8-7244-4B12-8CEC-927B7E5ED839}"/>
              </a:ext>
            </a:extLst>
          </p:cNvPr>
          <p:cNvSpPr txBox="1"/>
          <p:nvPr/>
        </p:nvSpPr>
        <p:spPr>
          <a:xfrm>
            <a:off x="992777" y="1403305"/>
            <a:ext cx="10441577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latin typeface="Gill Sans MT" panose="020B0502020104020203" pitchFamily="34" charset="0"/>
              </a:rPr>
              <a:t>Demographic projection model based on expert knowledge of life history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>
              <a:latin typeface="Gill Sans MT" panose="020B05020201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latin typeface="Gill Sans MT" panose="020B0502020104020203" pitchFamily="34" charset="0"/>
              </a:rPr>
              <a:t>Future scenarios focused on increased urbanization (direct and indirect threats due to habitat loss/fragmentation, </a:t>
            </a:r>
            <a:r>
              <a:rPr lang="en-US" sz="2800" dirty="0" err="1">
                <a:latin typeface="Gill Sans MT" panose="020B0502020104020203" pitchFamily="34" charset="0"/>
              </a:rPr>
              <a:t>roadstrikes</a:t>
            </a:r>
            <a:r>
              <a:rPr lang="en-US" sz="2800" dirty="0">
                <a:latin typeface="Gill Sans MT" panose="020B0502020104020203" pitchFamily="34" charset="0"/>
              </a:rPr>
              <a:t>, cats, persecution, etc.)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>
              <a:latin typeface="Gill Sans MT" panose="020B05020201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latin typeface="Gill Sans MT" panose="020B0502020104020203" pitchFamily="34" charset="0"/>
              </a:rPr>
              <a:t>Resiliency – quasi-extinction probability and probability of population growth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latin typeface="Gill Sans MT" panose="020B0502020104020203" pitchFamily="34" charset="0"/>
              </a:rPr>
              <a:t>Redundancy – distribution of suitable habitat across PR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latin typeface="Gill Sans MT" panose="020B0502020104020203" pitchFamily="34" charset="0"/>
              </a:rPr>
              <a:t>Representation – one analysis unit</a:t>
            </a:r>
          </a:p>
        </p:txBody>
      </p:sp>
    </p:spTree>
    <p:extLst>
      <p:ext uri="{BB962C8B-B14F-4D97-AF65-F5344CB8AC3E}">
        <p14:creationId xmlns:p14="http://schemas.microsoft.com/office/powerpoint/2010/main" val="40497417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336264" y="2563809"/>
            <a:ext cx="1853184" cy="1133856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571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Young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(&lt;60 cm)</a:t>
            </a:r>
          </a:p>
        </p:txBody>
      </p:sp>
      <p:sp>
        <p:nvSpPr>
          <p:cNvPr id="5" name="Oval 4"/>
          <p:cNvSpPr/>
          <p:nvPr/>
        </p:nvSpPr>
        <p:spPr>
          <a:xfrm>
            <a:off x="3351830" y="2563809"/>
            <a:ext cx="1853184" cy="1133856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571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Juvenile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(60-90 cm)</a:t>
            </a:r>
          </a:p>
        </p:txBody>
      </p:sp>
      <p:sp>
        <p:nvSpPr>
          <p:cNvPr id="6" name="Oval 5"/>
          <p:cNvSpPr/>
          <p:nvPr/>
        </p:nvSpPr>
        <p:spPr>
          <a:xfrm>
            <a:off x="6367396" y="2563809"/>
            <a:ext cx="1853184" cy="1133856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571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Sub-adult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(90-110 cm)</a:t>
            </a:r>
          </a:p>
        </p:txBody>
      </p:sp>
      <p:sp>
        <p:nvSpPr>
          <p:cNvPr id="7" name="Oval 6"/>
          <p:cNvSpPr/>
          <p:nvPr/>
        </p:nvSpPr>
        <p:spPr>
          <a:xfrm>
            <a:off x="9382963" y="2563809"/>
            <a:ext cx="1853184" cy="1133856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571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Adult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(&gt;110 cm)</a:t>
            </a:r>
          </a:p>
        </p:txBody>
      </p:sp>
      <p:cxnSp>
        <p:nvCxnSpPr>
          <p:cNvPr id="9" name="Straight Arrow Connector 8"/>
          <p:cNvCxnSpPr>
            <a:stCxn id="4" idx="6"/>
            <a:endCxn id="5" idx="2"/>
          </p:cNvCxnSpPr>
          <p:nvPr/>
        </p:nvCxnSpPr>
        <p:spPr>
          <a:xfrm>
            <a:off x="2189448" y="3130737"/>
            <a:ext cx="1162382" cy="0"/>
          </a:xfrm>
          <a:prstGeom prst="straightConnector1">
            <a:avLst/>
          </a:prstGeom>
          <a:ln w="571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5" idx="6"/>
            <a:endCxn id="6" idx="2"/>
          </p:cNvCxnSpPr>
          <p:nvPr/>
        </p:nvCxnSpPr>
        <p:spPr>
          <a:xfrm>
            <a:off x="5205014" y="3130737"/>
            <a:ext cx="1162382" cy="0"/>
          </a:xfrm>
          <a:prstGeom prst="straightConnector1">
            <a:avLst/>
          </a:prstGeom>
          <a:ln w="571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6" idx="6"/>
            <a:endCxn id="7" idx="2"/>
          </p:cNvCxnSpPr>
          <p:nvPr/>
        </p:nvCxnSpPr>
        <p:spPr>
          <a:xfrm>
            <a:off x="8220580" y="3130737"/>
            <a:ext cx="1162383" cy="0"/>
          </a:xfrm>
          <a:prstGeom prst="straightConnector1">
            <a:avLst/>
          </a:prstGeom>
          <a:ln w="571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urved Connector 17"/>
          <p:cNvCxnSpPr>
            <a:stCxn id="4" idx="3"/>
            <a:endCxn id="4" idx="5"/>
          </p:cNvCxnSpPr>
          <p:nvPr/>
        </p:nvCxnSpPr>
        <p:spPr>
          <a:xfrm rot="16200000" flipH="1">
            <a:off x="1262856" y="2876417"/>
            <a:ext cx="12700" cy="1310398"/>
          </a:xfrm>
          <a:prstGeom prst="curvedConnector3">
            <a:avLst>
              <a:gd name="adj1" fmla="val 4043472"/>
            </a:avLst>
          </a:prstGeom>
          <a:ln w="571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urved Connector 22"/>
          <p:cNvCxnSpPr>
            <a:stCxn id="5" idx="3"/>
            <a:endCxn id="5" idx="5"/>
          </p:cNvCxnSpPr>
          <p:nvPr/>
        </p:nvCxnSpPr>
        <p:spPr>
          <a:xfrm rot="16200000" flipH="1">
            <a:off x="4278422" y="2876417"/>
            <a:ext cx="12700" cy="1310398"/>
          </a:xfrm>
          <a:prstGeom prst="curvedConnector3">
            <a:avLst>
              <a:gd name="adj1" fmla="val 3899472"/>
            </a:avLst>
          </a:prstGeom>
          <a:ln w="571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urved Connector 26"/>
          <p:cNvCxnSpPr>
            <a:stCxn id="6" idx="3"/>
            <a:endCxn id="6" idx="5"/>
          </p:cNvCxnSpPr>
          <p:nvPr/>
        </p:nvCxnSpPr>
        <p:spPr>
          <a:xfrm rot="16200000" flipH="1">
            <a:off x="7293988" y="2876417"/>
            <a:ext cx="12700" cy="1310398"/>
          </a:xfrm>
          <a:prstGeom prst="curvedConnector3">
            <a:avLst>
              <a:gd name="adj1" fmla="val 3827472"/>
            </a:avLst>
          </a:prstGeom>
          <a:ln w="571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urved Connector 30"/>
          <p:cNvCxnSpPr>
            <a:stCxn id="7" idx="3"/>
            <a:endCxn id="7" idx="5"/>
          </p:cNvCxnSpPr>
          <p:nvPr/>
        </p:nvCxnSpPr>
        <p:spPr>
          <a:xfrm rot="16200000" flipH="1">
            <a:off x="10309555" y="2876417"/>
            <a:ext cx="12700" cy="1310398"/>
          </a:xfrm>
          <a:prstGeom prst="curvedConnector3">
            <a:avLst>
              <a:gd name="adj1" fmla="val 4115472"/>
            </a:avLst>
          </a:prstGeom>
          <a:ln w="571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urved Connector 34"/>
          <p:cNvCxnSpPr>
            <a:stCxn id="6" idx="0"/>
            <a:endCxn id="4" idx="0"/>
          </p:cNvCxnSpPr>
          <p:nvPr/>
        </p:nvCxnSpPr>
        <p:spPr>
          <a:xfrm rot="16200000" flipV="1">
            <a:off x="4278422" y="-451757"/>
            <a:ext cx="12700" cy="6031132"/>
          </a:xfrm>
          <a:prstGeom prst="curvedConnector3">
            <a:avLst>
              <a:gd name="adj1" fmla="val 6912000"/>
            </a:avLst>
          </a:prstGeom>
          <a:ln w="571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urved Connector 38"/>
          <p:cNvCxnSpPr>
            <a:stCxn id="7" idx="0"/>
            <a:endCxn id="4" idx="0"/>
          </p:cNvCxnSpPr>
          <p:nvPr/>
        </p:nvCxnSpPr>
        <p:spPr>
          <a:xfrm rot="16200000" flipV="1">
            <a:off x="5786206" y="-1959541"/>
            <a:ext cx="12700" cy="9046699"/>
          </a:xfrm>
          <a:prstGeom prst="curvedConnector3">
            <a:avLst>
              <a:gd name="adj1" fmla="val 9504000"/>
            </a:avLst>
          </a:prstGeom>
          <a:ln w="571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/>
              <p:cNvSpPr txBox="1"/>
              <p:nvPr/>
            </p:nvSpPr>
            <p:spPr>
              <a:xfrm>
                <a:off x="496078" y="4099999"/>
                <a:ext cx="18568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∗(1−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078" y="4099999"/>
                <a:ext cx="1856855" cy="369332"/>
              </a:xfrm>
              <a:prstGeom prst="rect">
                <a:avLst/>
              </a:prstGeom>
              <a:blipFill>
                <a:blip r:embed="rId2"/>
                <a:stretch>
                  <a:fillRect l="-3279" t="-1667" r="-5574"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/>
              <p:cNvSpPr txBox="1"/>
              <p:nvPr/>
            </p:nvSpPr>
            <p:spPr>
              <a:xfrm>
                <a:off x="10140729" y="4104550"/>
                <a:ext cx="421013" cy="3702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40729" y="4104550"/>
                <a:ext cx="421013" cy="370294"/>
              </a:xfrm>
              <a:prstGeom prst="rect">
                <a:avLst/>
              </a:prstGeom>
              <a:blipFill>
                <a:blip r:embed="rId3"/>
                <a:stretch>
                  <a:fillRect l="-17391" t="-1639" r="-5797"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/>
              <p:cNvSpPr txBox="1"/>
              <p:nvPr/>
            </p:nvSpPr>
            <p:spPr>
              <a:xfrm>
                <a:off x="7155288" y="1027906"/>
                <a:ext cx="1065292" cy="3702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p>
                      </m:sSup>
                      <m:r>
                        <a:rPr lang="en-US" sz="2400"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1" name="TextBox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5288" y="1027906"/>
                <a:ext cx="1065292" cy="370294"/>
              </a:xfrm>
              <a:prstGeom prst="rect">
                <a:avLst/>
              </a:prstGeom>
              <a:blipFill>
                <a:blip r:embed="rId4"/>
                <a:stretch>
                  <a:fillRect l="-6857" t="-3333" r="-1143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/>
              <p:cNvSpPr txBox="1"/>
              <p:nvPr/>
            </p:nvSpPr>
            <p:spPr>
              <a:xfrm>
                <a:off x="6014440" y="1517217"/>
                <a:ext cx="1040157" cy="3705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sup>
                      </m:sSup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2" name="TextBox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4440" y="1517217"/>
                <a:ext cx="1040157" cy="370551"/>
              </a:xfrm>
              <a:prstGeom prst="rect">
                <a:avLst/>
              </a:prstGeom>
              <a:blipFill>
                <a:blip r:embed="rId5"/>
                <a:stretch>
                  <a:fillRect l="-7059" t="-3279" r="-1765" b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/>
              <p:cNvSpPr txBox="1"/>
              <p:nvPr/>
            </p:nvSpPr>
            <p:spPr>
              <a:xfrm>
                <a:off x="1269206" y="4935126"/>
                <a:ext cx="9604681" cy="17248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  <m: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  <m: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  <m: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  <m: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p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sup>
                                </m:sSup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∗(1−</m:t>
                                </m:r>
                                <m:sSup>
                                  <m:s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p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sup>
                                </m:sSup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p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sup>
                                </m:sSup>
                                <m: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sSup>
                                  <m:s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p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sup>
                                </m:sSup>
                                <m:r>
                                  <m:rPr>
                                    <m:nor/>
                                  </m:rPr>
                                  <a:rPr lang="en-US" sz="2400" dirty="0"/>
                                  <m:t> 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p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sup>
                                </m:sSup>
                                <m: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sSup>
                                  <m:s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p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p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sup>
                                </m:sSup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sSup>
                                  <m:s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p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p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sup>
                                </m:sSup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∗(1−</m:t>
                                </m:r>
                                <m:sSup>
                                  <m:s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p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sup>
                                </m:sSup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p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sup>
                                </m:sSup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sSup>
                                  <m:s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p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p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sup>
                                </m:sSup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∗(1−</m:t>
                                </m:r>
                                <m:sSup>
                                  <m:s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p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sup>
                                </m:sSup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p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sup>
                                </m:sSup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sSup>
                                  <m:s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p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p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  <m: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  <m: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  <m: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  <m: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3" name="TextBox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9206" y="4935126"/>
                <a:ext cx="9604681" cy="172489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E1336BE-7587-4152-9B02-FE3860ED7461}"/>
                  </a:ext>
                </a:extLst>
              </p:cNvPr>
              <p:cNvSpPr txBox="1"/>
              <p:nvPr/>
            </p:nvSpPr>
            <p:spPr>
              <a:xfrm>
                <a:off x="3543479" y="4089383"/>
                <a:ext cx="178177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∗(1−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E1336BE-7587-4152-9B02-FE3860ED74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3479" y="4089383"/>
                <a:ext cx="1781770" cy="369332"/>
              </a:xfrm>
              <a:prstGeom prst="rect">
                <a:avLst/>
              </a:prstGeom>
              <a:blipFill>
                <a:blip r:embed="rId7"/>
                <a:stretch>
                  <a:fillRect l="-3413" t="-3333" r="-5802"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06348D2-E8A3-4960-B655-B35C564848DF}"/>
                  </a:ext>
                </a:extLst>
              </p:cNvPr>
              <p:cNvSpPr txBox="1"/>
              <p:nvPr/>
            </p:nvSpPr>
            <p:spPr>
              <a:xfrm>
                <a:off x="6534519" y="4088871"/>
                <a:ext cx="1834669" cy="3705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∗(1−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06348D2-E8A3-4960-B655-B35C564848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4519" y="4088871"/>
                <a:ext cx="1834669" cy="370551"/>
              </a:xfrm>
              <a:prstGeom prst="rect">
                <a:avLst/>
              </a:prstGeom>
              <a:blipFill>
                <a:blip r:embed="rId8"/>
                <a:stretch>
                  <a:fillRect l="-3654" t="-3279" r="-5316" b="-327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E5CAAE2-EA17-496F-B81B-38108D764EB2}"/>
                  </a:ext>
                </a:extLst>
              </p:cNvPr>
              <p:cNvSpPr txBox="1"/>
              <p:nvPr/>
            </p:nvSpPr>
            <p:spPr>
              <a:xfrm>
                <a:off x="2238442" y="2715930"/>
                <a:ext cx="106439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E5CAAE2-EA17-496F-B81B-38108D764E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8442" y="2715930"/>
                <a:ext cx="1064394" cy="369332"/>
              </a:xfrm>
              <a:prstGeom prst="rect">
                <a:avLst/>
              </a:prstGeom>
              <a:blipFill>
                <a:blip r:embed="rId9"/>
                <a:stretch>
                  <a:fillRect l="-6286" t="-1667" r="-1714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66E98BF-BF40-4041-8A58-EBFD684D6FF9}"/>
                  </a:ext>
                </a:extLst>
              </p:cNvPr>
              <p:cNvSpPr txBox="1"/>
              <p:nvPr/>
            </p:nvSpPr>
            <p:spPr>
              <a:xfrm>
                <a:off x="5291550" y="2737797"/>
                <a:ext cx="98931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66E98BF-BF40-4041-8A58-EBFD684D6F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1550" y="2737797"/>
                <a:ext cx="989310" cy="369332"/>
              </a:xfrm>
              <a:prstGeom prst="rect">
                <a:avLst/>
              </a:prstGeom>
              <a:blipFill>
                <a:blip r:embed="rId10"/>
                <a:stretch>
                  <a:fillRect l="-6790" t="-3279" r="-4321"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0E91421B-949F-4CA9-A41E-9B20E791A71E}"/>
                  </a:ext>
                </a:extLst>
              </p:cNvPr>
              <p:cNvSpPr txBox="1"/>
              <p:nvPr/>
            </p:nvSpPr>
            <p:spPr>
              <a:xfrm>
                <a:off x="8280667" y="2723387"/>
                <a:ext cx="1042208" cy="3705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0E91421B-949F-4CA9-A41E-9B20E791A7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80667" y="2723387"/>
                <a:ext cx="1042208" cy="370551"/>
              </a:xfrm>
              <a:prstGeom prst="rect">
                <a:avLst/>
              </a:prstGeom>
              <a:blipFill>
                <a:blip r:embed="rId11"/>
                <a:stretch>
                  <a:fillRect l="-6433" t="-3279" r="-2339" b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itle 1">
            <a:extLst>
              <a:ext uri="{FF2B5EF4-FFF2-40B4-BE49-F238E27FC236}">
                <a16:creationId xmlns:a16="http://schemas.microsoft.com/office/drawing/2014/main" id="{53E8AF2A-5846-4737-B45E-042AFF8381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Gill Sans MT" panose="020B0502020104020203" pitchFamily="34" charset="0"/>
              </a:rPr>
              <a:t>Life cycle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61D6B0B5-B081-4C0F-A06F-44D21960A983}"/>
                  </a:ext>
                </a:extLst>
              </p:cNvPr>
              <p:cNvSpPr/>
              <p:nvPr/>
            </p:nvSpPr>
            <p:spPr>
              <a:xfrm>
                <a:off x="9972136" y="181155"/>
                <a:ext cx="2021777" cy="1325563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400" dirty="0"/>
                  <a:t> = survival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sz="2400" dirty="0"/>
                  <a:t> = growth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sz="2400" dirty="0"/>
                  <a:t> = fecundity</a:t>
                </a: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61D6B0B5-B081-4C0F-A06F-44D21960A9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72136" y="181155"/>
                <a:ext cx="2021777" cy="1325563"/>
              </a:xfrm>
              <a:prstGeom prst="rect">
                <a:avLst/>
              </a:prstGeom>
              <a:blipFill>
                <a:blip r:embed="rId12"/>
                <a:stretch>
                  <a:fillRect b="-553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98299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50" grpId="0"/>
      <p:bldP spid="51" grpId="0"/>
      <p:bldP spid="52" grpId="0"/>
      <p:bldP spid="53" grpId="0"/>
      <p:bldP spid="26" grpId="0"/>
      <p:bldP spid="28" grpId="0"/>
      <p:bldP spid="29" grpId="0"/>
      <p:bldP spid="33" grpId="0"/>
      <p:bldP spid="34" grpId="0"/>
      <p:bldP spid="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6AABEB90-E81F-4E7E-BBBE-BEA575C681B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61896850"/>
                  </p:ext>
                </p:extLst>
              </p:nvPr>
            </p:nvGraphicFramePr>
            <p:xfrm>
              <a:off x="152400" y="319896"/>
              <a:ext cx="11887199" cy="5607868"/>
            </p:xfrm>
            <a:graphic>
              <a:graphicData uri="http://schemas.openxmlformats.org/drawingml/2006/table">
                <a:tbl>
                  <a:tblPr firstRow="1" firstCol="1" bandRow="1">
                    <a:tableStyleId>{16D9F66E-5EB9-4882-86FB-DCBF35E3C3E4}</a:tableStyleId>
                  </a:tblPr>
                  <a:tblGrid>
                    <a:gridCol w="2174276">
                      <a:extLst>
                        <a:ext uri="{9D8B030D-6E8A-4147-A177-3AD203B41FA5}">
                          <a16:colId xmlns:a16="http://schemas.microsoft.com/office/drawing/2014/main" val="3981077853"/>
                        </a:ext>
                      </a:extLst>
                    </a:gridCol>
                    <a:gridCol w="2290403">
                      <a:extLst>
                        <a:ext uri="{9D8B030D-6E8A-4147-A177-3AD203B41FA5}">
                          <a16:colId xmlns:a16="http://schemas.microsoft.com/office/drawing/2014/main" val="1309661906"/>
                        </a:ext>
                      </a:extLst>
                    </a:gridCol>
                    <a:gridCol w="7422520">
                      <a:extLst>
                        <a:ext uri="{9D8B030D-6E8A-4147-A177-3AD203B41FA5}">
                          <a16:colId xmlns:a16="http://schemas.microsoft.com/office/drawing/2014/main" val="3167024058"/>
                        </a:ext>
                      </a:extLst>
                    </a:gridCol>
                  </a:tblGrid>
                  <a:tr h="482108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</a:rPr>
                            <a:t>Demographic rate</a:t>
                          </a:r>
                          <a:endParaRPr lang="en-US" sz="2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1016" marR="41016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</a:rPr>
                            <a:t>Average</a:t>
                          </a:r>
                          <a:endParaRPr lang="en-US" sz="2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1016" marR="41016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</a:rPr>
                            <a:t>Rationale</a:t>
                          </a:r>
                          <a:endParaRPr lang="en-US" sz="2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1016" marR="41016" marT="0" marB="0" anchor="ctr"/>
                    </a:tc>
                    <a:extLst>
                      <a:ext uri="{0D108BD9-81ED-4DB2-BD59-A6C34878D82A}">
                        <a16:rowId xmlns:a16="http://schemas.microsoft.com/office/drawing/2014/main" val="247325431"/>
                      </a:ext>
                    </a:extLst>
                  </a:tr>
                  <a:tr h="482108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0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p>
                                    <m:r>
                                      <a:rPr lang="en-US" sz="2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1016" marR="41016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</a:rPr>
                            <a:t>0.3</a:t>
                          </a:r>
                          <a:endParaRPr lang="en-US" sz="2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1016" marR="41016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</a:rPr>
                            <a:t>Expert opinion, informed by studies of Cuban boa</a:t>
                          </a:r>
                          <a:r>
                            <a:rPr lang="en-US" sz="2000" baseline="30000">
                              <a:effectLst/>
                            </a:rPr>
                            <a:t>a</a:t>
                          </a:r>
                          <a:endParaRPr lang="en-US" sz="2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1016" marR="41016" marT="0" marB="0" anchor="ctr"/>
                    </a:tc>
                    <a:extLst>
                      <a:ext uri="{0D108BD9-81ED-4DB2-BD59-A6C34878D82A}">
                        <a16:rowId xmlns:a16="http://schemas.microsoft.com/office/drawing/2014/main" val="61476503"/>
                      </a:ext>
                    </a:extLst>
                  </a:tr>
                  <a:tr h="319894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0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p>
                                    <m:r>
                                      <a:rPr lang="en-US" sz="2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1016" marR="41016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</a:rPr>
                            <a:t>0.9</a:t>
                          </a:r>
                          <a:endParaRPr lang="en-US" sz="2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1016" marR="41016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</a:rPr>
                            <a:t>Expert opinion</a:t>
                          </a:r>
                          <a:endParaRPr lang="en-US" sz="2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1016" marR="41016" marT="0" marB="0" anchor="ctr"/>
                    </a:tc>
                    <a:extLst>
                      <a:ext uri="{0D108BD9-81ED-4DB2-BD59-A6C34878D82A}">
                        <a16:rowId xmlns:a16="http://schemas.microsoft.com/office/drawing/2014/main" val="2396257400"/>
                      </a:ext>
                    </a:extLst>
                  </a:tr>
                  <a:tr h="569761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0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p>
                                    <m:r>
                                      <a:rPr lang="en-US" sz="2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1016" marR="41016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</a:rPr>
                            <a:t>0.72</a:t>
                          </a:r>
                          <a:endParaRPr lang="en-US" sz="2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1016" marR="41016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</a:rPr>
                            <a:t>Expert opinion</a:t>
                          </a:r>
                          <a:endParaRPr lang="en-US" sz="2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1016" marR="41016" marT="0" marB="0" anchor="ctr"/>
                    </a:tc>
                    <a:extLst>
                      <a:ext uri="{0D108BD9-81ED-4DB2-BD59-A6C34878D82A}">
                        <a16:rowId xmlns:a16="http://schemas.microsoft.com/office/drawing/2014/main" val="3063281536"/>
                      </a:ext>
                    </a:extLst>
                  </a:tr>
                  <a:tr h="482108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0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p>
                                    <m:r>
                                      <a:rPr lang="en-US" sz="2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1016" marR="41016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</a:rPr>
                            <a:t>0.9</a:t>
                          </a:r>
                          <a:endParaRPr lang="en-US" sz="2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1016" marR="41016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</a:rPr>
                            <a:t>Expert opinion and estimates from radio-tracked translocated snakes</a:t>
                          </a:r>
                          <a:r>
                            <a:rPr lang="en-US" sz="2000" baseline="30000">
                              <a:effectLst/>
                            </a:rPr>
                            <a:t>c</a:t>
                          </a:r>
                          <a:endParaRPr lang="en-US" sz="2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1016" marR="41016" marT="0" marB="0" anchor="ctr"/>
                    </a:tc>
                    <a:extLst>
                      <a:ext uri="{0D108BD9-81ED-4DB2-BD59-A6C34878D82A}">
                        <a16:rowId xmlns:a16="http://schemas.microsoft.com/office/drawing/2014/main" val="2712187187"/>
                      </a:ext>
                    </a:extLst>
                  </a:tr>
                  <a:tr h="529088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0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p>
                                    <m:r>
                                      <a:rPr lang="en-US" sz="2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1016" marR="41016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</a:rPr>
                            <a:t>0.67</a:t>
                          </a:r>
                          <a:endParaRPr lang="en-US" sz="2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1016" marR="41016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</a:rPr>
                            <a:t>Expert opinion (approx. 2/3 grow enough to reach juv. stage in 1 year)</a:t>
                          </a:r>
                          <a:endParaRPr lang="en-US" sz="2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1016" marR="41016" marT="0" marB="0" anchor="ctr"/>
                    </a:tc>
                    <a:extLst>
                      <a:ext uri="{0D108BD9-81ED-4DB2-BD59-A6C34878D82A}">
                        <a16:rowId xmlns:a16="http://schemas.microsoft.com/office/drawing/2014/main" val="3482009902"/>
                      </a:ext>
                    </a:extLst>
                  </a:tr>
                  <a:tr h="482108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0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p>
                                    <m:r>
                                      <a:rPr lang="en-US" sz="2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1016" marR="41016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</a:rPr>
                            <a:t>0.5</a:t>
                          </a:r>
                          <a:endParaRPr lang="en-US" sz="2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1016" marR="41016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</a:rPr>
                            <a:t>Expert opinion (juv. stage typically lasts 2 years)</a:t>
                          </a:r>
                          <a:endParaRPr lang="en-US" sz="2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1016" marR="41016" marT="0" marB="0" anchor="ctr"/>
                    </a:tc>
                    <a:extLst>
                      <a:ext uri="{0D108BD9-81ED-4DB2-BD59-A6C34878D82A}">
                        <a16:rowId xmlns:a16="http://schemas.microsoft.com/office/drawing/2014/main" val="4061225412"/>
                      </a:ext>
                    </a:extLst>
                  </a:tr>
                  <a:tr h="482108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0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p>
                                    <m:r>
                                      <a:rPr lang="en-US" sz="2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1016" marR="41016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</a:rPr>
                            <a:t>0.25</a:t>
                          </a:r>
                          <a:endParaRPr lang="en-US" sz="2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1016" marR="41016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</a:rPr>
                            <a:t>Expert opinion (subadult stage typically lasts 4 years)</a:t>
                          </a:r>
                          <a:endParaRPr lang="en-US" sz="2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1016" marR="41016" marT="0" marB="0" anchor="ctr"/>
                    </a:tc>
                    <a:extLst>
                      <a:ext uri="{0D108BD9-81ED-4DB2-BD59-A6C34878D82A}">
                        <a16:rowId xmlns:a16="http://schemas.microsoft.com/office/drawing/2014/main" val="1137949039"/>
                      </a:ext>
                    </a:extLst>
                  </a:tr>
                  <a:tr h="1134549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0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p>
                                    <m:r>
                                      <a:rPr lang="en-US" sz="2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1016" marR="41016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</a:rPr>
                            <a:t>4.5</a:t>
                          </a:r>
                          <a:endParaRPr lang="en-US" sz="2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1016" marR="41016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</a:rPr>
                            <a:t>Average clutch size is 18 (range = 12-32)</a:t>
                          </a:r>
                          <a:r>
                            <a:rPr lang="en-US" sz="2000" baseline="30000">
                              <a:effectLst/>
                            </a:rPr>
                            <a:t>b,c</a:t>
                          </a:r>
                          <a:r>
                            <a:rPr lang="en-US" sz="2000">
                              <a:effectLst/>
                            </a:rPr>
                            <a:t> This clutch size is multiplied by 0.5 because only females produce young (assumes a 50:50 sex ratio) and multiplied by 0.5 again because females reproduce biennially</a:t>
                          </a:r>
                          <a:r>
                            <a:rPr lang="en-US" sz="2000" baseline="30000">
                              <a:effectLst/>
                            </a:rPr>
                            <a:t>d</a:t>
                          </a:r>
                          <a:endParaRPr lang="en-US" sz="2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1016" marR="41016" marT="0" marB="0" anchor="ctr"/>
                    </a:tc>
                    <a:extLst>
                      <a:ext uri="{0D108BD9-81ED-4DB2-BD59-A6C34878D82A}">
                        <a16:rowId xmlns:a16="http://schemas.microsoft.com/office/drawing/2014/main" val="3397055422"/>
                      </a:ext>
                    </a:extLst>
                  </a:tr>
                  <a:tr h="562506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0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p>
                                    <m:r>
                                      <a:rPr lang="en-US" sz="2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1016" marR="41016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</a:rPr>
                            <a:t>2</a:t>
                          </a:r>
                          <a:endParaRPr lang="en-US" sz="2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1016" marR="41016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</a:rPr>
                            <a:t>Expert opinion – some larger subadults may breed, but with a lower breeding probability</a:t>
                          </a:r>
                          <a:endParaRPr lang="en-US" sz="2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1016" marR="41016" marT="0" marB="0" anchor="ctr"/>
                    </a:tc>
                    <a:extLst>
                      <a:ext uri="{0D108BD9-81ED-4DB2-BD59-A6C34878D82A}">
                        <a16:rowId xmlns:a16="http://schemas.microsoft.com/office/drawing/2014/main" val="9913075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6AABEB90-E81F-4E7E-BBBE-BEA575C681B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61896850"/>
                  </p:ext>
                </p:extLst>
              </p:nvPr>
            </p:nvGraphicFramePr>
            <p:xfrm>
              <a:off x="152400" y="319896"/>
              <a:ext cx="11887199" cy="5613710"/>
            </p:xfrm>
            <a:graphic>
              <a:graphicData uri="http://schemas.openxmlformats.org/drawingml/2006/table">
                <a:tbl>
                  <a:tblPr firstRow="1" firstCol="1" bandRow="1">
                    <a:tableStyleId>{16D9F66E-5EB9-4882-86FB-DCBF35E3C3E4}</a:tableStyleId>
                  </a:tblPr>
                  <a:tblGrid>
                    <a:gridCol w="2174276">
                      <a:extLst>
                        <a:ext uri="{9D8B030D-6E8A-4147-A177-3AD203B41FA5}">
                          <a16:colId xmlns:a16="http://schemas.microsoft.com/office/drawing/2014/main" val="3981077853"/>
                        </a:ext>
                      </a:extLst>
                    </a:gridCol>
                    <a:gridCol w="2290403">
                      <a:extLst>
                        <a:ext uri="{9D8B030D-6E8A-4147-A177-3AD203B41FA5}">
                          <a16:colId xmlns:a16="http://schemas.microsoft.com/office/drawing/2014/main" val="1309661906"/>
                        </a:ext>
                      </a:extLst>
                    </a:gridCol>
                    <a:gridCol w="7422520">
                      <a:extLst>
                        <a:ext uri="{9D8B030D-6E8A-4147-A177-3AD203B41FA5}">
                          <a16:colId xmlns:a16="http://schemas.microsoft.com/office/drawing/2014/main" val="3167024058"/>
                        </a:ext>
                      </a:extLst>
                    </a:gridCol>
                  </a:tblGrid>
                  <a:tr h="482108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</a:rPr>
                            <a:t>Demographic rate</a:t>
                          </a:r>
                          <a:endParaRPr lang="en-US" sz="2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1016" marR="41016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</a:rPr>
                            <a:t>Average</a:t>
                          </a:r>
                          <a:endParaRPr lang="en-US" sz="2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1016" marR="41016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</a:rPr>
                            <a:t>Rationale</a:t>
                          </a:r>
                          <a:endParaRPr lang="en-US" sz="2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1016" marR="41016" marT="0" marB="0" anchor="ctr"/>
                    </a:tc>
                    <a:extLst>
                      <a:ext uri="{0D108BD9-81ED-4DB2-BD59-A6C34878D82A}">
                        <a16:rowId xmlns:a16="http://schemas.microsoft.com/office/drawing/2014/main" val="247325431"/>
                      </a:ext>
                    </a:extLst>
                  </a:tr>
                  <a:tr h="48210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41016" marR="41016" marT="0" marB="0" anchor="ctr">
                        <a:blipFill>
                          <a:blip r:embed="rId2"/>
                          <a:stretch>
                            <a:fillRect l="-560" t="-101266" r="-447059" b="-9987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</a:rPr>
                            <a:t>0.3</a:t>
                          </a:r>
                          <a:endParaRPr lang="en-US" sz="2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1016" marR="41016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</a:rPr>
                            <a:t>Expert opinion, informed by studies of Cuban boa</a:t>
                          </a:r>
                          <a:r>
                            <a:rPr lang="en-US" sz="2000" baseline="30000">
                              <a:effectLst/>
                            </a:rPr>
                            <a:t>a</a:t>
                          </a:r>
                          <a:endParaRPr lang="en-US" sz="2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1016" marR="41016" marT="0" marB="0" anchor="ctr"/>
                    </a:tc>
                    <a:extLst>
                      <a:ext uri="{0D108BD9-81ED-4DB2-BD59-A6C34878D82A}">
                        <a16:rowId xmlns:a16="http://schemas.microsoft.com/office/drawing/2014/main" val="61476503"/>
                      </a:ext>
                    </a:extLst>
                  </a:tr>
                  <a:tr h="33197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41016" marR="41016" marT="0" marB="0" anchor="ctr">
                        <a:blipFill>
                          <a:blip r:embed="rId2"/>
                          <a:stretch>
                            <a:fillRect l="-560" t="-289091" r="-447059" b="-13345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</a:rPr>
                            <a:t>0.9</a:t>
                          </a:r>
                          <a:endParaRPr lang="en-US" sz="2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1016" marR="41016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</a:rPr>
                            <a:t>Expert opinion</a:t>
                          </a:r>
                          <a:endParaRPr lang="en-US" sz="2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1016" marR="41016" marT="0" marB="0" anchor="ctr"/>
                    </a:tc>
                    <a:extLst>
                      <a:ext uri="{0D108BD9-81ED-4DB2-BD59-A6C34878D82A}">
                        <a16:rowId xmlns:a16="http://schemas.microsoft.com/office/drawing/2014/main" val="2396257400"/>
                      </a:ext>
                    </a:extLst>
                  </a:tr>
                  <a:tr h="56976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41016" marR="41016" marT="0" marB="0" anchor="ctr">
                        <a:blipFill>
                          <a:blip r:embed="rId2"/>
                          <a:stretch>
                            <a:fillRect l="-560" t="-230108" r="-447059" b="-6892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</a:rPr>
                            <a:t>0.72</a:t>
                          </a:r>
                          <a:endParaRPr lang="en-US" sz="2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1016" marR="41016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</a:rPr>
                            <a:t>Expert opinion</a:t>
                          </a:r>
                          <a:endParaRPr lang="en-US" sz="2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1016" marR="41016" marT="0" marB="0" anchor="ctr"/>
                    </a:tc>
                    <a:extLst>
                      <a:ext uri="{0D108BD9-81ED-4DB2-BD59-A6C34878D82A}">
                        <a16:rowId xmlns:a16="http://schemas.microsoft.com/office/drawing/2014/main" val="3063281536"/>
                      </a:ext>
                    </a:extLst>
                  </a:tr>
                  <a:tr h="48210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41016" marR="41016" marT="0" marB="0" anchor="ctr">
                        <a:blipFill>
                          <a:blip r:embed="rId2"/>
                          <a:stretch>
                            <a:fillRect l="-560" t="-383750" r="-447059" b="-701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</a:rPr>
                            <a:t>0.9</a:t>
                          </a:r>
                          <a:endParaRPr lang="en-US" sz="2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1016" marR="41016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</a:rPr>
                            <a:t>Expert opinion and estimates from radio-tracked translocated snakes</a:t>
                          </a:r>
                          <a:r>
                            <a:rPr lang="en-US" sz="2000" baseline="30000">
                              <a:effectLst/>
                            </a:rPr>
                            <a:t>c</a:t>
                          </a:r>
                          <a:endParaRPr lang="en-US" sz="2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1016" marR="41016" marT="0" marB="0" anchor="ctr"/>
                    </a:tc>
                    <a:extLst>
                      <a:ext uri="{0D108BD9-81ED-4DB2-BD59-A6C34878D82A}">
                        <a16:rowId xmlns:a16="http://schemas.microsoft.com/office/drawing/2014/main" val="2712187187"/>
                      </a:ext>
                    </a:extLst>
                  </a:tr>
                  <a:tr h="52908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41016" marR="41016" marT="0" marB="0" anchor="ctr">
                        <a:blipFill>
                          <a:blip r:embed="rId2"/>
                          <a:stretch>
                            <a:fillRect l="-560" t="-444828" r="-447059" b="-54482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</a:rPr>
                            <a:t>0.67</a:t>
                          </a:r>
                          <a:endParaRPr lang="en-US" sz="2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1016" marR="41016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</a:rPr>
                            <a:t>Expert opinion (approx. 2/3 grow enough to reach juv. stage in 1 year)</a:t>
                          </a:r>
                          <a:endParaRPr lang="en-US" sz="2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1016" marR="41016" marT="0" marB="0" anchor="ctr"/>
                    </a:tc>
                    <a:extLst>
                      <a:ext uri="{0D108BD9-81ED-4DB2-BD59-A6C34878D82A}">
                        <a16:rowId xmlns:a16="http://schemas.microsoft.com/office/drawing/2014/main" val="3482009902"/>
                      </a:ext>
                    </a:extLst>
                  </a:tr>
                  <a:tr h="48210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41016" marR="41016" marT="0" marB="0" anchor="ctr">
                        <a:blipFill>
                          <a:blip r:embed="rId2"/>
                          <a:stretch>
                            <a:fillRect l="-560" t="-600000" r="-447059" b="-5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</a:rPr>
                            <a:t>0.5</a:t>
                          </a:r>
                          <a:endParaRPr lang="en-US" sz="2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1016" marR="41016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</a:rPr>
                            <a:t>Expert opinion (juv. stage typically lasts 2 years)</a:t>
                          </a:r>
                          <a:endParaRPr lang="en-US" sz="2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1016" marR="41016" marT="0" marB="0" anchor="ctr"/>
                    </a:tc>
                    <a:extLst>
                      <a:ext uri="{0D108BD9-81ED-4DB2-BD59-A6C34878D82A}">
                        <a16:rowId xmlns:a16="http://schemas.microsoft.com/office/drawing/2014/main" val="4061225412"/>
                      </a:ext>
                    </a:extLst>
                  </a:tr>
                  <a:tr h="48210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41016" marR="41016" marT="0" marB="0" anchor="ctr">
                        <a:blipFill>
                          <a:blip r:embed="rId2"/>
                          <a:stretch>
                            <a:fillRect l="-560" t="-700000" r="-447059" b="-4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</a:rPr>
                            <a:t>0.25</a:t>
                          </a:r>
                          <a:endParaRPr lang="en-US" sz="2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1016" marR="41016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</a:rPr>
                            <a:t>Expert opinion (subadult stage typically lasts 4 years)</a:t>
                          </a:r>
                          <a:endParaRPr lang="en-US" sz="2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1016" marR="41016" marT="0" marB="0" anchor="ctr"/>
                    </a:tc>
                    <a:extLst>
                      <a:ext uri="{0D108BD9-81ED-4DB2-BD59-A6C34878D82A}">
                        <a16:rowId xmlns:a16="http://schemas.microsoft.com/office/drawing/2014/main" val="1137949039"/>
                      </a:ext>
                    </a:extLst>
                  </a:tr>
                  <a:tr h="113454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41016" marR="41016" marT="0" marB="0" anchor="ctr">
                        <a:blipFill>
                          <a:blip r:embed="rId2"/>
                          <a:stretch>
                            <a:fillRect l="-560" t="-339785" r="-447059" b="-698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</a:rPr>
                            <a:t>4.5</a:t>
                          </a:r>
                          <a:endParaRPr lang="en-US" sz="2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1016" marR="41016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</a:rPr>
                            <a:t>Average clutch size is 18 (range = 12-32)</a:t>
                          </a:r>
                          <a:r>
                            <a:rPr lang="en-US" sz="2000" baseline="30000">
                              <a:effectLst/>
                            </a:rPr>
                            <a:t>b,c</a:t>
                          </a:r>
                          <a:r>
                            <a:rPr lang="en-US" sz="2000">
                              <a:effectLst/>
                            </a:rPr>
                            <a:t> This clutch size is multiplied by 0.5 because only females produce young (assumes a 50:50 sex ratio) and multiplied by 0.5 again because females reproduce biennially</a:t>
                          </a:r>
                          <a:r>
                            <a:rPr lang="en-US" sz="2000" baseline="30000">
                              <a:effectLst/>
                            </a:rPr>
                            <a:t>d</a:t>
                          </a:r>
                          <a:endParaRPr lang="en-US" sz="2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1016" marR="41016" marT="0" marB="0" anchor="ctr"/>
                    </a:tc>
                    <a:extLst>
                      <a:ext uri="{0D108BD9-81ED-4DB2-BD59-A6C34878D82A}">
                        <a16:rowId xmlns:a16="http://schemas.microsoft.com/office/drawing/2014/main" val="3397055422"/>
                      </a:ext>
                    </a:extLst>
                  </a:tr>
                  <a:tr h="63779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41016" marR="41016" marT="0" marB="0" anchor="ctr">
                        <a:blipFill>
                          <a:blip r:embed="rId2"/>
                          <a:stretch>
                            <a:fillRect l="-560" t="-779048" r="-447059" b="-238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</a:rPr>
                            <a:t>2</a:t>
                          </a:r>
                          <a:endParaRPr lang="en-US" sz="2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1016" marR="41016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</a:rPr>
                            <a:t>Expert opinion – some larger subadults may breed, but with a lower breeding probability</a:t>
                          </a:r>
                          <a:endParaRPr lang="en-US" sz="2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1016" marR="41016" marT="0" marB="0" anchor="ctr"/>
                    </a:tc>
                    <a:extLst>
                      <a:ext uri="{0D108BD9-81ED-4DB2-BD59-A6C34878D82A}">
                        <a16:rowId xmlns:a16="http://schemas.microsoft.com/office/drawing/2014/main" val="9913075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7532639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466</TotalTime>
  <Words>1587</Words>
  <Application>Microsoft Office PowerPoint</Application>
  <PresentationFormat>Widescreen</PresentationFormat>
  <Paragraphs>295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2" baseType="lpstr">
      <vt:lpstr>Arial</vt:lpstr>
      <vt:lpstr>Calibri</vt:lpstr>
      <vt:lpstr>Calibri Light</vt:lpstr>
      <vt:lpstr>Cambria Math</vt:lpstr>
      <vt:lpstr>Gill Sans MT</vt:lpstr>
      <vt:lpstr>Office Theme</vt:lpstr>
      <vt:lpstr>PowerPoint Presentation</vt:lpstr>
      <vt:lpstr>PowerPoint Presentation</vt:lpstr>
      <vt:lpstr>Data availability</vt:lpstr>
      <vt:lpstr>PowerPoint Presentation</vt:lpstr>
      <vt:lpstr>PowerPoint Presentation</vt:lpstr>
      <vt:lpstr>PowerPoint Presentation</vt:lpstr>
      <vt:lpstr>Analysis plan</vt:lpstr>
      <vt:lpstr>Life cycle model</vt:lpstr>
      <vt:lpstr>PowerPoint Presentation</vt:lpstr>
      <vt:lpstr>Parametric uncertainty</vt:lpstr>
      <vt:lpstr>PowerPoint Presentation</vt:lpstr>
      <vt:lpstr>PowerPoint Presentation</vt:lpstr>
      <vt:lpstr>PowerPoint Presentation</vt:lpstr>
      <vt:lpstr>Temporal variability</vt:lpstr>
      <vt:lpstr>PowerPoint Presentation</vt:lpstr>
      <vt:lpstr>Initial population size</vt:lpstr>
      <vt:lpstr>Carrying capacity</vt:lpstr>
      <vt:lpstr>PowerPoint Presentation</vt:lpstr>
      <vt:lpstr>PowerPoint Presentation</vt:lpstr>
      <vt:lpstr>Effect of urbanization</vt:lpstr>
      <vt:lpstr>PowerPoint Presentation</vt:lpstr>
      <vt:lpstr>PowerPoint Presentation</vt:lpstr>
      <vt:lpstr>PowerPoint Presentation</vt:lpstr>
      <vt:lpstr>Effect of urbanization</vt:lpstr>
      <vt:lpstr>PowerPoint Presentation</vt:lpstr>
      <vt:lpstr>Future scenarios</vt:lpstr>
      <vt:lpstr>PowerPoint Presentation</vt:lpstr>
      <vt:lpstr>PowerPoint Presentation</vt:lpstr>
      <vt:lpstr>Quasi-extinction threshold</vt:lpstr>
      <vt:lpstr>PowerPoint Presentation</vt:lpstr>
      <vt:lpstr>PowerPoint Presentation</vt:lpstr>
      <vt:lpstr>Sensitivity analysis</vt:lpstr>
      <vt:lpstr>PowerPoint Presentation</vt:lpstr>
      <vt:lpstr>PowerPoint Presentation</vt:lpstr>
      <vt:lpstr>Lessons learned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Anna Tucker</dc:creator>
  <cp:lastModifiedBy>Anna Tucker</cp:lastModifiedBy>
  <cp:revision>68</cp:revision>
  <dcterms:created xsi:type="dcterms:W3CDTF">2019-10-06T21:53:46Z</dcterms:created>
  <dcterms:modified xsi:type="dcterms:W3CDTF">2019-10-15T16:33:29Z</dcterms:modified>
</cp:coreProperties>
</file>